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0" r:id="rId2"/>
  </p:sldMasterIdLst>
  <p:notesMasterIdLst>
    <p:notesMasterId r:id="rId18"/>
  </p:notesMasterIdLst>
  <p:sldIdLst>
    <p:sldId id="417" r:id="rId3"/>
    <p:sldId id="418" r:id="rId4"/>
    <p:sldId id="495" r:id="rId5"/>
    <p:sldId id="496" r:id="rId6"/>
    <p:sldId id="497" r:id="rId7"/>
    <p:sldId id="499" r:id="rId8"/>
    <p:sldId id="508" r:id="rId9"/>
    <p:sldId id="504" r:id="rId10"/>
    <p:sldId id="505" r:id="rId11"/>
    <p:sldId id="506" r:id="rId12"/>
    <p:sldId id="503" r:id="rId13"/>
    <p:sldId id="507" r:id="rId14"/>
    <p:sldId id="500" r:id="rId15"/>
    <p:sldId id="501" r:id="rId16"/>
    <p:sldId id="50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0">
          <p15:clr>
            <a:srgbClr val="A4A3A4"/>
          </p15:clr>
        </p15:guide>
        <p15:guide id="2" pos="54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3C"/>
    <a:srgbClr val="FAE0EA"/>
    <a:srgbClr val="BADA77"/>
    <a:srgbClr val="F3F7DE"/>
    <a:srgbClr val="C45AE8"/>
    <a:srgbClr val="F8EA91"/>
    <a:srgbClr val="CAD5CF"/>
    <a:srgbClr val="B8E5FC"/>
    <a:srgbClr val="FFE4B9"/>
    <a:srgbClr val="E8E3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autoAdjust="0"/>
    <p:restoredTop sz="85000" autoAdjust="0"/>
  </p:normalViewPr>
  <p:slideViewPr>
    <p:cSldViewPr snapToObjects="1" showGuides="1">
      <p:cViewPr>
        <p:scale>
          <a:sx n="90" d="100"/>
          <a:sy n="90" d="100"/>
        </p:scale>
        <p:origin x="2556" y="258"/>
      </p:cViewPr>
      <p:guideLst>
        <p:guide orient="horz" pos="1140"/>
        <p:guide pos="547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86F63-1298-41AB-8F99-0269497F7C2C}" type="datetimeFigureOut">
              <a:rPr lang="en-US" smtClean="0"/>
              <a:t>5/19/2019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FD691-4947-4369-A800-283B0B4AEA4A}" type="slidenum">
              <a:rPr lang="en-US" smtClean="0"/>
              <a:t>‹#›</a:t>
            </a:fld>
            <a:endParaRPr lang="en-US" dirty="0"/>
          </a:p>
        </p:txBody>
      </p:sp>
    </p:spTree>
    <p:extLst>
      <p:ext uri="{BB962C8B-B14F-4D97-AF65-F5344CB8AC3E}">
        <p14:creationId xmlns:p14="http://schemas.microsoft.com/office/powerpoint/2010/main" val="358816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D691-4947-4369-A800-283B0B4AEA4A}" type="slidenum">
              <a:rPr lang="en-US" smtClean="0"/>
              <a:t>1</a:t>
            </a:fld>
            <a:endParaRPr lang="en-US" dirty="0"/>
          </a:p>
        </p:txBody>
      </p:sp>
    </p:spTree>
    <p:extLst>
      <p:ext uri="{BB962C8B-B14F-4D97-AF65-F5344CB8AC3E}">
        <p14:creationId xmlns:p14="http://schemas.microsoft.com/office/powerpoint/2010/main" val="255562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the risk</a:t>
            </a:r>
            <a:r>
              <a:rPr lang="en-US" baseline="0" dirty="0" smtClean="0"/>
              <a:t> management portions of the grad course</a:t>
            </a:r>
            <a:endParaRPr lang="en-US" dirty="0"/>
          </a:p>
        </p:txBody>
      </p:sp>
      <p:sp>
        <p:nvSpPr>
          <p:cNvPr id="4" name="Slide Number Placeholder 3"/>
          <p:cNvSpPr>
            <a:spLocks noGrp="1"/>
          </p:cNvSpPr>
          <p:nvPr>
            <p:ph type="sldNum" sz="quarter" idx="10"/>
          </p:nvPr>
        </p:nvSpPr>
        <p:spPr/>
        <p:txBody>
          <a:bodyPr/>
          <a:lstStyle/>
          <a:p>
            <a:fld id="{5FEFD691-4947-4369-A800-283B0B4AEA4A}" type="slidenum">
              <a:rPr lang="en-US" smtClean="0"/>
              <a:t>4</a:t>
            </a:fld>
            <a:endParaRPr lang="en-US" dirty="0"/>
          </a:p>
        </p:txBody>
      </p:sp>
    </p:spTree>
    <p:extLst>
      <p:ext uri="{BB962C8B-B14F-4D97-AF65-F5344CB8AC3E}">
        <p14:creationId xmlns:p14="http://schemas.microsoft.com/office/powerpoint/2010/main" val="72837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focus on a four-class subset of two, semester-long</a:t>
            </a:r>
            <a:r>
              <a:rPr lang="en-US" baseline="0" dirty="0" smtClean="0"/>
              <a:t> classes I currently teach</a:t>
            </a:r>
            <a:r>
              <a:rPr lang="en-US" dirty="0" smtClean="0"/>
              <a:t> </a:t>
            </a:r>
          </a:p>
          <a:p>
            <a:endParaRPr lang="en-US" dirty="0" smtClean="0"/>
          </a:p>
          <a:p>
            <a:r>
              <a:rPr lang="en-US" dirty="0" smtClean="0"/>
              <a:t>Use Titan with incident</a:t>
            </a:r>
            <a:r>
              <a:rPr lang="en-US" baseline="0" dirty="0" smtClean="0"/>
              <a:t> response</a:t>
            </a:r>
            <a:endParaRPr lang="en-US" dirty="0"/>
          </a:p>
        </p:txBody>
      </p:sp>
      <p:sp>
        <p:nvSpPr>
          <p:cNvPr id="4" name="Slide Number Placeholder 3"/>
          <p:cNvSpPr>
            <a:spLocks noGrp="1"/>
          </p:cNvSpPr>
          <p:nvPr>
            <p:ph type="sldNum" sz="quarter" idx="10"/>
          </p:nvPr>
        </p:nvSpPr>
        <p:spPr/>
        <p:txBody>
          <a:bodyPr/>
          <a:lstStyle/>
          <a:p>
            <a:fld id="{5FEFD691-4947-4369-A800-283B0B4AEA4A}" type="slidenum">
              <a:rPr lang="en-US" smtClean="0"/>
              <a:t>5</a:t>
            </a:fld>
            <a:endParaRPr lang="en-US" dirty="0"/>
          </a:p>
        </p:txBody>
      </p:sp>
    </p:spTree>
    <p:extLst>
      <p:ext uri="{BB962C8B-B14F-4D97-AF65-F5344CB8AC3E}">
        <p14:creationId xmlns:p14="http://schemas.microsoft.com/office/powerpoint/2010/main" val="270124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hands-on</a:t>
            </a:r>
            <a:r>
              <a:rPr lang="en-US" baseline="0" dirty="0" smtClean="0"/>
              <a:t> activities might be software based, but could also include group work that results in a slide presentation for a client or management group (e.g. what controls could you put into place to defend against internal hacking threats?)</a:t>
            </a:r>
            <a:endParaRPr lang="en-US" dirty="0"/>
          </a:p>
        </p:txBody>
      </p:sp>
      <p:sp>
        <p:nvSpPr>
          <p:cNvPr id="4" name="Slide Number Placeholder 3"/>
          <p:cNvSpPr>
            <a:spLocks noGrp="1"/>
          </p:cNvSpPr>
          <p:nvPr>
            <p:ph type="sldNum" sz="quarter" idx="10"/>
          </p:nvPr>
        </p:nvSpPr>
        <p:spPr/>
        <p:txBody>
          <a:bodyPr/>
          <a:lstStyle/>
          <a:p>
            <a:fld id="{5FEFD691-4947-4369-A800-283B0B4AEA4A}" type="slidenum">
              <a:rPr lang="en-US" smtClean="0"/>
              <a:t>6</a:t>
            </a:fld>
            <a:endParaRPr lang="en-US" dirty="0"/>
          </a:p>
        </p:txBody>
      </p:sp>
    </p:spTree>
    <p:extLst>
      <p:ext uri="{BB962C8B-B14F-4D97-AF65-F5344CB8AC3E}">
        <p14:creationId xmlns:p14="http://schemas.microsoft.com/office/powerpoint/2010/main" val="309369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IPM 723</a:t>
            </a:r>
            <a:endParaRPr lang="en-US" dirty="0"/>
          </a:p>
        </p:txBody>
      </p:sp>
      <p:sp>
        <p:nvSpPr>
          <p:cNvPr id="4" name="Slide Number Placeholder 3"/>
          <p:cNvSpPr>
            <a:spLocks noGrp="1"/>
          </p:cNvSpPr>
          <p:nvPr>
            <p:ph type="sldNum" sz="quarter" idx="10"/>
          </p:nvPr>
        </p:nvSpPr>
        <p:spPr/>
        <p:txBody>
          <a:bodyPr/>
          <a:lstStyle/>
          <a:p>
            <a:fld id="{5FEFD691-4947-4369-A800-283B0B4AEA4A}" type="slidenum">
              <a:rPr lang="en-US" smtClean="0"/>
              <a:t>7</a:t>
            </a:fld>
            <a:endParaRPr lang="en-US" dirty="0"/>
          </a:p>
        </p:txBody>
      </p:sp>
    </p:spTree>
    <p:extLst>
      <p:ext uri="{BB962C8B-B14F-4D97-AF65-F5344CB8AC3E}">
        <p14:creationId xmlns:p14="http://schemas.microsoft.com/office/powerpoint/2010/main" val="157431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cases have author-provided</a:t>
            </a:r>
            <a:r>
              <a:rPr lang="en-US" baseline="0" dirty="0" smtClean="0"/>
              <a:t> teaching notes, with class guidelines and discussion questions</a:t>
            </a:r>
          </a:p>
          <a:p>
            <a:endParaRPr lang="en-US" baseline="0" dirty="0" smtClean="0"/>
          </a:p>
          <a:p>
            <a:r>
              <a:rPr lang="en-US" baseline="0" dirty="0" smtClean="0"/>
              <a:t>All cases are a balance of technical and managerial issues</a:t>
            </a:r>
            <a:endParaRPr lang="en-US" dirty="0"/>
          </a:p>
        </p:txBody>
      </p:sp>
      <p:sp>
        <p:nvSpPr>
          <p:cNvPr id="4" name="Slide Number Placeholder 3"/>
          <p:cNvSpPr>
            <a:spLocks noGrp="1"/>
          </p:cNvSpPr>
          <p:nvPr>
            <p:ph type="sldNum" sz="quarter" idx="10"/>
          </p:nvPr>
        </p:nvSpPr>
        <p:spPr/>
        <p:txBody>
          <a:bodyPr/>
          <a:lstStyle/>
          <a:p>
            <a:fld id="{5FEFD691-4947-4369-A800-283B0B4AEA4A}" type="slidenum">
              <a:rPr lang="en-US" smtClean="0"/>
              <a:t>8</a:t>
            </a:fld>
            <a:endParaRPr lang="en-US" dirty="0"/>
          </a:p>
        </p:txBody>
      </p:sp>
    </p:spTree>
    <p:extLst>
      <p:ext uri="{BB962C8B-B14F-4D97-AF65-F5344CB8AC3E}">
        <p14:creationId xmlns:p14="http://schemas.microsoft.com/office/powerpoint/2010/main" val="327016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is $10</a:t>
            </a:r>
            <a:endParaRPr lang="en-US" dirty="0"/>
          </a:p>
        </p:txBody>
      </p:sp>
      <p:sp>
        <p:nvSpPr>
          <p:cNvPr id="4" name="Slide Number Placeholder 3"/>
          <p:cNvSpPr>
            <a:spLocks noGrp="1"/>
          </p:cNvSpPr>
          <p:nvPr>
            <p:ph type="sldNum" sz="quarter" idx="10"/>
          </p:nvPr>
        </p:nvSpPr>
        <p:spPr/>
        <p:txBody>
          <a:bodyPr/>
          <a:lstStyle/>
          <a:p>
            <a:fld id="{5FEFD691-4947-4369-A800-283B0B4AEA4A}" type="slidenum">
              <a:rPr lang="en-US" smtClean="0"/>
              <a:t>9</a:t>
            </a:fld>
            <a:endParaRPr lang="en-US" dirty="0"/>
          </a:p>
        </p:txBody>
      </p:sp>
    </p:spTree>
    <p:extLst>
      <p:ext uri="{BB962C8B-B14F-4D97-AF65-F5344CB8AC3E}">
        <p14:creationId xmlns:p14="http://schemas.microsoft.com/office/powerpoint/2010/main" val="164840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is $10</a:t>
            </a:r>
            <a:endParaRPr lang="en-US" dirty="0"/>
          </a:p>
        </p:txBody>
      </p:sp>
      <p:sp>
        <p:nvSpPr>
          <p:cNvPr id="4" name="Slide Number Placeholder 3"/>
          <p:cNvSpPr>
            <a:spLocks noGrp="1"/>
          </p:cNvSpPr>
          <p:nvPr>
            <p:ph type="sldNum" sz="quarter" idx="10"/>
          </p:nvPr>
        </p:nvSpPr>
        <p:spPr/>
        <p:txBody>
          <a:bodyPr/>
          <a:lstStyle/>
          <a:p>
            <a:fld id="{5FEFD691-4947-4369-A800-283B0B4AEA4A}" type="slidenum">
              <a:rPr lang="en-US" smtClean="0"/>
              <a:t>10</a:t>
            </a:fld>
            <a:endParaRPr lang="en-US" dirty="0"/>
          </a:p>
        </p:txBody>
      </p:sp>
    </p:spTree>
    <p:extLst>
      <p:ext uri="{BB962C8B-B14F-4D97-AF65-F5344CB8AC3E}">
        <p14:creationId xmlns:p14="http://schemas.microsoft.com/office/powerpoint/2010/main" val="420019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Hands</a:t>
            </a:r>
            <a:r>
              <a:rPr lang="en-US" baseline="0" dirty="0" smtClean="0"/>
              <a:t>-on examples: SekCheck, WinHex, ProDiscover Basic</a:t>
            </a:r>
            <a:endParaRPr lang="en-US" dirty="0"/>
          </a:p>
        </p:txBody>
      </p:sp>
      <p:sp>
        <p:nvSpPr>
          <p:cNvPr id="4" name="Slide Number Placeholder 3"/>
          <p:cNvSpPr>
            <a:spLocks noGrp="1"/>
          </p:cNvSpPr>
          <p:nvPr>
            <p:ph type="sldNum" sz="quarter" idx="10"/>
          </p:nvPr>
        </p:nvSpPr>
        <p:spPr/>
        <p:txBody>
          <a:bodyPr/>
          <a:lstStyle/>
          <a:p>
            <a:fld id="{5FEFD691-4947-4369-A800-283B0B4AEA4A}" type="slidenum">
              <a:rPr lang="en-US" smtClean="0"/>
              <a:t>13</a:t>
            </a:fld>
            <a:endParaRPr lang="en-US" dirty="0"/>
          </a:p>
        </p:txBody>
      </p:sp>
    </p:spTree>
    <p:extLst>
      <p:ext uri="{BB962C8B-B14F-4D97-AF65-F5344CB8AC3E}">
        <p14:creationId xmlns:p14="http://schemas.microsoft.com/office/powerpoint/2010/main" val="273210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1845A5-7CD8-40DE-B65D-A0E5DF01BF26}" type="datetime1">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529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6EB676-A55F-4A7E-81B1-AC5E15F20454}" type="datetime1">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432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90FEE-C80B-4E38-9EA1-3BDE525D2A13}" type="datetime1">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843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29540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200400"/>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userDrawn="1"/>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4" name="Picture 2" descr="C:\Users\wcram\Desktop\bentley 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6245577"/>
            <a:ext cx="1524000" cy="53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8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81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a:xfrm>
            <a:off x="457200" y="152400"/>
            <a:ext cx="8229600" cy="715962"/>
          </a:xfrm>
        </p:spPr>
        <p:txBody>
          <a:bodyPr rtlCol="0">
            <a:normAutofit/>
          </a:bodyPr>
          <a:lstStyle>
            <a:lvl1pPr>
              <a:defRPr sz="3200"/>
            </a:lvl1pPr>
            <a:extLst/>
          </a:lstStyle>
          <a:p>
            <a:r>
              <a:rPr kumimoji="0" lang="en-US" smtClean="0"/>
              <a:t>Click to edit Master title style</a:t>
            </a:r>
            <a:endParaRPr kumimoji="0" lang="en-US"/>
          </a:p>
        </p:txBody>
      </p:sp>
      <p:cxnSp>
        <p:nvCxnSpPr>
          <p:cNvPr id="8" name="Straight Connector 7"/>
          <p:cNvCxnSpPr/>
          <p:nvPr userDrawn="1"/>
        </p:nvCxnSpPr>
        <p:spPr>
          <a:xfrm>
            <a:off x="533400" y="914400"/>
            <a:ext cx="8229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7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07991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532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lstStyle/>
          <a:p>
            <a:r>
              <a:rPr lang="en-US" dirty="0" smtClean="0"/>
              <a:t>Click to edit Master title style</a:t>
            </a:r>
            <a:endParaRPr lang="en-US" dirty="0"/>
          </a:p>
        </p:txBody>
      </p:sp>
      <p:sp>
        <p:nvSpPr>
          <p:cNvPr id="3" name="Date Placeholder 13"/>
          <p:cNvSpPr>
            <a:spLocks noGrp="1"/>
          </p:cNvSpPr>
          <p:nvPr>
            <p:ph type="dt" sz="half" idx="10"/>
          </p:nvPr>
        </p:nvSpPr>
        <p:spPr>
          <a:xfrm>
            <a:off x="7467600" y="6191250"/>
            <a:ext cx="1181100" cy="476250"/>
          </a:xfrm>
          <a:prstGeom prst="rect">
            <a:avLst/>
          </a:prstGeom>
        </p:spPr>
        <p:txBody>
          <a:bodyPr/>
          <a:lstStyle>
            <a:lvl1pPr>
              <a:defRPr/>
            </a:lvl1pPr>
          </a:lstStyle>
          <a:p>
            <a:pPr>
              <a:defRPr/>
            </a:pPr>
            <a:fld id="{BC2B4DA7-B101-4BFF-850D-FC5ADC931506}" type="datetime1">
              <a:rPr lang="en-US"/>
              <a:pPr>
                <a:defRPr/>
              </a:pPr>
              <a:t>5/19/2019</a:t>
            </a:fld>
            <a:endParaRPr lang="en-US" dirty="0"/>
          </a:p>
        </p:txBody>
      </p:sp>
      <p:sp>
        <p:nvSpPr>
          <p:cNvPr id="4" name="Footer Placeholder 2"/>
          <p:cNvSpPr>
            <a:spLocks noGrp="1"/>
          </p:cNvSpPr>
          <p:nvPr>
            <p:ph type="ftr" sz="quarter" idx="11"/>
          </p:nvPr>
        </p:nvSpPr>
        <p:spPr>
          <a:xfrm>
            <a:off x="914400" y="6172200"/>
            <a:ext cx="6248400" cy="457200"/>
          </a:xfrm>
          <a:prstGeom prst="rect">
            <a:avLst/>
          </a:prstGeom>
        </p:spPr>
        <p:txBody>
          <a:bodyPr/>
          <a:lstStyle>
            <a:lvl1pPr>
              <a:defRPr/>
            </a:lvl1pPr>
          </a:lstStyle>
          <a:p>
            <a:pPr>
              <a:defRPr/>
            </a:pPr>
            <a:r>
              <a:rPr lang="en-US" dirty="0"/>
              <a:t>Magal and Word | Essentials of Business Processes and Information Systems | © 2009</a:t>
            </a:r>
          </a:p>
        </p:txBody>
      </p:sp>
      <p:sp>
        <p:nvSpPr>
          <p:cNvPr id="5"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EBF6D06C-0B13-4780-B9FF-5879CB524A37}" type="slidenum">
              <a:rPr lang="en-US"/>
              <a:pPr>
                <a:defRPr/>
              </a:pPr>
              <a:t>‹#›</a:t>
            </a:fld>
            <a:endParaRPr lang="en-US" dirty="0"/>
          </a:p>
        </p:txBody>
      </p:sp>
    </p:spTree>
    <p:extLst>
      <p:ext uri="{BB962C8B-B14F-4D97-AF65-F5344CB8AC3E}">
        <p14:creationId xmlns:p14="http://schemas.microsoft.com/office/powerpoint/2010/main" val="239294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8C599-FD9E-40C5-AD8B-976BBAD53F68}" type="datetime1">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044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4F167-73F6-4299-82FA-44DD4580EF97}" type="datetime1">
              <a:rPr lang="en-US" smtClean="0">
                <a:solidFill>
                  <a:prstClr val="black">
                    <a:tint val="75000"/>
                  </a:prstClr>
                </a:solidFill>
              </a:rPr>
              <a:pPr/>
              <a:t>5/19/2019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02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746A68-F790-4DF0-B066-0D2BB7BCDFD7}" type="datetime1">
              <a:rPr lang="en-US" smtClean="0">
                <a:solidFill>
                  <a:prstClr val="black">
                    <a:tint val="75000"/>
                  </a:prstClr>
                </a:solidFill>
              </a:rPr>
              <a:pPr/>
              <a:t>5/19/2019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49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ADDDE-14FC-4F18-AAD2-F87973C1186F}" type="datetime1">
              <a:rPr lang="en-US" smtClean="0">
                <a:solidFill>
                  <a:prstClr val="black">
                    <a:tint val="75000"/>
                  </a:prstClr>
                </a:solidFill>
              </a:rPr>
              <a:pPr/>
              <a:t>5/19/2019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797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09316C-6607-4ADD-812B-03B468DBE1B2}" type="datetime1">
              <a:rPr lang="en-US" smtClean="0">
                <a:solidFill>
                  <a:prstClr val="black">
                    <a:tint val="75000"/>
                  </a:prstClr>
                </a:solidFill>
              </a:rPr>
              <a:pPr/>
              <a:t>5/19/2019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32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01CC5-8C72-4EB2-9739-5B7C4FBD451C}" type="datetime1">
              <a:rPr lang="en-US" smtClean="0">
                <a:solidFill>
                  <a:prstClr val="black">
                    <a:tint val="75000"/>
                  </a:prstClr>
                </a:solidFill>
              </a:rPr>
              <a:pPr/>
              <a:t>5/19/2019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94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0F5A1-EBA7-4ACD-9F25-C1302C5587B5}" type="datetime1">
              <a:rPr lang="en-US" smtClean="0">
                <a:solidFill>
                  <a:prstClr val="black">
                    <a:tint val="75000"/>
                  </a:prstClr>
                </a:solidFill>
              </a:rPr>
              <a:pPr/>
              <a:t>5/19/2019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1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CD8187-8D0A-40F5-969A-32A61EA89482}" type="datetime1">
              <a:rPr lang="en-US" smtClean="0">
                <a:solidFill>
                  <a:prstClr val="black">
                    <a:tint val="75000"/>
                  </a:prstClr>
                </a:solidFill>
              </a:rPr>
              <a:pPr/>
              <a:t>5/19/2019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548E4AD-96E2-4E88-96D3-12B0528832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693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5EA62DD-E19B-448B-A73B-076D68CE5A33}" type="datetime1">
              <a:rPr lang="en-US" smtClean="0">
                <a:solidFill>
                  <a:prstClr val="black">
                    <a:tint val="75000"/>
                  </a:prstClr>
                </a:solidFill>
              </a:rPr>
              <a:pPr defTabSz="914400"/>
              <a:t>5/19/2019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548E4AD-96E2-4E88-96D3-12B0528832F7}"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18721898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1026" name="Picture 2" descr="C:\Users\wcram\Desktop\bentley logo.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543800" y="6245577"/>
            <a:ext cx="1524000" cy="53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7184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FECAD8-0619-9A49-A86C-4552257CF68E}"/>
              </a:ext>
            </a:extLst>
          </p:cNvPr>
          <p:cNvPicPr>
            <a:picLocks noChangeAspect="1"/>
          </p:cNvPicPr>
          <p:nvPr/>
        </p:nvPicPr>
        <p:blipFill rotWithShape="1">
          <a:blip r:embed="rId3"/>
          <a:srcRect r="8345"/>
          <a:stretch/>
        </p:blipFill>
        <p:spPr>
          <a:xfrm>
            <a:off x="0" y="1"/>
            <a:ext cx="9144000" cy="6858000"/>
          </a:xfrm>
          <a:prstGeom prst="rect">
            <a:avLst/>
          </a:prstGeom>
        </p:spPr>
      </p:pic>
      <p:sp>
        <p:nvSpPr>
          <p:cNvPr id="4" name="Rounded Rectangle 3">
            <a:extLst>
              <a:ext uri="{FF2B5EF4-FFF2-40B4-BE49-F238E27FC236}">
                <a16:creationId xmlns:a16="http://schemas.microsoft.com/office/drawing/2014/main" id="{B8D58234-602D-3B47-927D-7CE3CAB98B05}"/>
              </a:ext>
            </a:extLst>
          </p:cNvPr>
          <p:cNvSpPr/>
          <p:nvPr/>
        </p:nvSpPr>
        <p:spPr>
          <a:xfrm>
            <a:off x="2438400" y="363415"/>
            <a:ext cx="4267200" cy="2057400"/>
          </a:xfrm>
          <a:prstGeom prst="roundRect">
            <a:avLst/>
          </a:prstGeom>
          <a:solidFill>
            <a:schemeClr val="tx1">
              <a:alpha val="67000"/>
            </a:schemeClr>
          </a:solidFill>
          <a:ln w="3175">
            <a:solidFill>
              <a:schemeClr val="bg1"/>
            </a:solidFill>
          </a:ln>
          <a:effectLst>
            <a:outerShdw blurRad="177800" algn="ctr"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bg1"/>
                </a:solidFill>
                <a:effectLst>
                  <a:outerShdw blurRad="177800" algn="ctr" rotWithShape="0">
                    <a:prstClr val="black">
                      <a:alpha val="7000"/>
                    </a:prstClr>
                  </a:outerShdw>
                </a:effectLst>
                <a:cs typeface="Adobe Gurmukhi" pitchFamily="2" charset="77"/>
              </a:rPr>
              <a:t>2019 AAA AIS </a:t>
            </a:r>
            <a:r>
              <a:rPr lang="en-US" sz="2800" b="1" u="sng" dirty="0" smtClean="0">
                <a:solidFill>
                  <a:schemeClr val="bg1"/>
                </a:solidFill>
                <a:effectLst>
                  <a:outerShdw blurRad="177800" algn="ctr" rotWithShape="0">
                    <a:prstClr val="black">
                      <a:alpha val="7000"/>
                    </a:prstClr>
                  </a:outerShdw>
                </a:effectLst>
                <a:cs typeface="Adobe Gurmukhi" pitchFamily="2" charset="77"/>
              </a:rPr>
              <a:t>Bootcamp</a:t>
            </a:r>
            <a:endParaRPr lang="en-US" sz="2800" b="1" u="sng" dirty="0" smtClean="0">
              <a:solidFill>
                <a:schemeClr val="bg1"/>
              </a:solidFill>
              <a:effectLst>
                <a:outerShdw blurRad="177800" algn="ctr" rotWithShape="0">
                  <a:prstClr val="black">
                    <a:alpha val="7000"/>
                  </a:prstClr>
                </a:outerShdw>
              </a:effectLst>
              <a:cs typeface="Adobe Gurmukhi" pitchFamily="2" charset="77"/>
            </a:endParaRPr>
          </a:p>
          <a:p>
            <a:pPr algn="ctr"/>
            <a:endParaRPr lang="en-US" sz="1200" b="1" u="sng" dirty="0">
              <a:solidFill>
                <a:schemeClr val="bg1"/>
              </a:solidFill>
              <a:effectLst>
                <a:outerShdw blurRad="177800" algn="ctr" rotWithShape="0">
                  <a:prstClr val="black">
                    <a:alpha val="7000"/>
                  </a:prstClr>
                </a:outerShdw>
              </a:effectLst>
            </a:endParaRPr>
          </a:p>
          <a:p>
            <a:pPr algn="ctr"/>
            <a:r>
              <a:rPr lang="en-US" b="1" dirty="0" smtClean="0">
                <a:solidFill>
                  <a:schemeClr val="bg1"/>
                </a:solidFill>
                <a:effectLst>
                  <a:outerShdw blurRad="177800" algn="ctr" rotWithShape="0">
                    <a:prstClr val="black">
                      <a:alpha val="7000"/>
                    </a:prstClr>
                  </a:outerShdw>
                </a:effectLst>
              </a:rPr>
              <a:t>Teaching Session #2</a:t>
            </a:r>
          </a:p>
          <a:p>
            <a:pPr algn="ctr"/>
            <a:r>
              <a:rPr lang="en-US" b="1" dirty="0" smtClean="0">
                <a:solidFill>
                  <a:schemeClr val="bg1"/>
                </a:solidFill>
                <a:effectLst>
                  <a:outerShdw blurRad="177800" algn="ctr" rotWithShape="0">
                    <a:prstClr val="black">
                      <a:alpha val="7000"/>
                    </a:prstClr>
                  </a:outerShdw>
                </a:effectLst>
              </a:rPr>
              <a:t>Cybersecurity and Risk Management</a:t>
            </a:r>
          </a:p>
          <a:p>
            <a:pPr algn="ctr"/>
            <a:endParaRPr lang="en-US" b="1" dirty="0">
              <a:solidFill>
                <a:schemeClr val="accent1"/>
              </a:solidFill>
              <a:effectLst>
                <a:outerShdw blurRad="177800" algn="ctr" rotWithShape="0">
                  <a:prstClr val="black">
                    <a:alpha val="7000"/>
                  </a:prstClr>
                </a:outerShdw>
              </a:effectLst>
            </a:endParaRPr>
          </a:p>
          <a:p>
            <a:pPr algn="ctr"/>
            <a:r>
              <a:rPr lang="en-US" b="1" dirty="0" smtClean="0">
                <a:solidFill>
                  <a:schemeClr val="accent1"/>
                </a:solidFill>
                <a:effectLst>
                  <a:outerShdw blurRad="177800" algn="ctr" rotWithShape="0">
                    <a:prstClr val="black">
                      <a:alpha val="7000"/>
                    </a:prstClr>
                  </a:outerShdw>
                </a:effectLst>
              </a:rPr>
              <a:t>W. Alec Cram, Bentley University</a:t>
            </a:r>
          </a:p>
          <a:p>
            <a:pPr algn="ctr"/>
            <a:r>
              <a:rPr lang="en-US" b="1" dirty="0" smtClean="0">
                <a:solidFill>
                  <a:schemeClr val="accent1"/>
                </a:solidFill>
                <a:effectLst>
                  <a:outerShdw blurRad="177800" algn="ctr" rotWithShape="0">
                    <a:prstClr val="black">
                      <a:alpha val="7000"/>
                    </a:prstClr>
                  </a:outerShdw>
                </a:effectLst>
              </a:rPr>
              <a:t>Mark German, KPMG</a:t>
            </a:r>
            <a:endParaRPr lang="en-US" b="1" dirty="0">
              <a:solidFill>
                <a:schemeClr val="accent1"/>
              </a:solidFill>
            </a:endParaRPr>
          </a:p>
        </p:txBody>
      </p:sp>
    </p:spTree>
    <p:extLst>
      <p:ext uri="{BB962C8B-B14F-4D97-AF65-F5344CB8AC3E}">
        <p14:creationId xmlns:p14="http://schemas.microsoft.com/office/powerpoint/2010/main" val="317093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Great tool to highlight the importance of disaster preparedness, how to manage priorities during an incident, understand the complexities of communication in uncertain situations</a:t>
            </a:r>
          </a:p>
          <a:p>
            <a:endParaRPr lang="en-US" dirty="0"/>
          </a:p>
          <a:p>
            <a:r>
              <a:rPr lang="en-US" dirty="0" smtClean="0"/>
              <a:t>Reinforces concepts related to diagnosis (facts vs hypotheses), drawing conclusions (too early vs too late), and making decisive recommendations</a:t>
            </a:r>
          </a:p>
          <a:p>
            <a:endParaRPr lang="en-US" dirty="0"/>
          </a:p>
          <a:p>
            <a:r>
              <a:rPr lang="en-US" dirty="0" smtClean="0"/>
              <a:t>Establishes good practices for managing cyber events (e.g., don’t panic, avoid wishful thinking, don’t just shut everything down, avoid distractions)</a:t>
            </a:r>
            <a:endParaRPr lang="en-US" dirty="0"/>
          </a:p>
        </p:txBody>
      </p:sp>
      <p:sp>
        <p:nvSpPr>
          <p:cNvPr id="3" name="Title 2"/>
          <p:cNvSpPr>
            <a:spLocks noGrp="1"/>
          </p:cNvSpPr>
          <p:nvPr>
            <p:ph type="title"/>
          </p:nvPr>
        </p:nvSpPr>
        <p:spPr/>
        <p:txBody>
          <a:bodyPr/>
          <a:lstStyle/>
          <a:p>
            <a:r>
              <a:rPr lang="en-US" dirty="0" smtClean="0"/>
              <a:t>An Example: Cyber Attack!</a:t>
            </a:r>
            <a:endParaRPr lang="en-US" dirty="0"/>
          </a:p>
        </p:txBody>
      </p:sp>
    </p:spTree>
    <p:extLst>
      <p:ext uri="{BB962C8B-B14F-4D97-AF65-F5344CB8AC3E}">
        <p14:creationId xmlns:p14="http://schemas.microsoft.com/office/powerpoint/2010/main" val="2007277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Readings:</a:t>
            </a:r>
          </a:p>
          <a:p>
            <a:pPr lvl="1"/>
            <a:r>
              <a:rPr lang="en-US" dirty="0" smtClean="0"/>
              <a:t>Junglas</a:t>
            </a:r>
            <a:r>
              <a:rPr lang="en-US" dirty="0" smtClean="0"/>
              <a:t> </a:t>
            </a:r>
            <a:r>
              <a:rPr lang="en-US" dirty="0"/>
              <a:t>&amp; </a:t>
            </a:r>
            <a:r>
              <a:rPr lang="en-US" dirty="0" smtClean="0"/>
              <a:t>Ives </a:t>
            </a:r>
            <a:r>
              <a:rPr lang="en-US" dirty="0"/>
              <a:t>(2007), “Recovering IT in a Disaster: Lessons from Hurricane Katrina”, MIS Quarterly </a:t>
            </a:r>
            <a:r>
              <a:rPr lang="en-US" dirty="0" smtClean="0"/>
              <a:t>Executive.</a:t>
            </a:r>
          </a:p>
          <a:p>
            <a:pPr lvl="1"/>
            <a:r>
              <a:rPr lang="en-US" sz="2400" dirty="0" smtClean="0"/>
              <a:t>Xu</a:t>
            </a:r>
            <a:r>
              <a:rPr lang="en-US" sz="2400" dirty="0"/>
              <a:t>, Hu, &amp; Zhang (2013), “Why Computer Talents Become Computer Hackers”, Communications of the </a:t>
            </a:r>
            <a:r>
              <a:rPr lang="en-US" sz="2400" dirty="0" smtClean="0"/>
              <a:t>ACM.</a:t>
            </a:r>
            <a:endParaRPr lang="en-US" sz="3600" dirty="0"/>
          </a:p>
          <a:p>
            <a:pPr lvl="1"/>
            <a:r>
              <a:rPr lang="en-US" sz="2400" dirty="0" smtClean="0"/>
              <a:t>Esteves</a:t>
            </a:r>
            <a:r>
              <a:rPr lang="en-US" sz="2400" dirty="0"/>
              <a:t>, </a:t>
            </a:r>
            <a:r>
              <a:rPr lang="en-US" sz="2400" dirty="0"/>
              <a:t>Ramalho</a:t>
            </a:r>
            <a:r>
              <a:rPr lang="en-US" sz="2400" dirty="0"/>
              <a:t> &amp; De </a:t>
            </a:r>
            <a:r>
              <a:rPr lang="en-US" sz="2400" dirty="0"/>
              <a:t>Haro</a:t>
            </a:r>
            <a:r>
              <a:rPr lang="en-US" sz="2400" dirty="0"/>
              <a:t> (2017), “To Improve Security, Think Like a Hacker”, MIT Sloan Management </a:t>
            </a:r>
            <a:r>
              <a:rPr lang="en-US" sz="2400" dirty="0" smtClean="0"/>
              <a:t>Review.</a:t>
            </a:r>
          </a:p>
          <a:p>
            <a:pPr lvl="1"/>
            <a:r>
              <a:rPr lang="en-US" dirty="0"/>
              <a:t>Iansiti</a:t>
            </a:r>
            <a:r>
              <a:rPr lang="en-US" dirty="0"/>
              <a:t>, M. &amp;</a:t>
            </a:r>
            <a:r>
              <a:rPr lang="en-US" dirty="0" smtClean="0"/>
              <a:t> </a:t>
            </a:r>
            <a:r>
              <a:rPr lang="en-US" dirty="0"/>
              <a:t>Lakhani, K. R. (2017). </a:t>
            </a:r>
            <a:r>
              <a:rPr lang="en-US" dirty="0" smtClean="0"/>
              <a:t>“The </a:t>
            </a:r>
            <a:r>
              <a:rPr lang="en-US" dirty="0"/>
              <a:t>Truth About </a:t>
            </a:r>
            <a:r>
              <a:rPr lang="en-US" dirty="0" smtClean="0"/>
              <a:t>Blockchain</a:t>
            </a:r>
            <a:r>
              <a:rPr lang="en-US" dirty="0" smtClean="0"/>
              <a:t>”, </a:t>
            </a:r>
            <a:r>
              <a:rPr lang="en-US" dirty="0"/>
              <a:t>Harvard Business Review</a:t>
            </a:r>
            <a:r>
              <a:rPr lang="en-US" dirty="0" smtClean="0"/>
              <a:t>.</a:t>
            </a:r>
            <a:endParaRPr lang="en-US" sz="2400" dirty="0" smtClean="0"/>
          </a:p>
          <a:p>
            <a:pPr lvl="1"/>
            <a:endParaRPr lang="en-US" sz="2400" dirty="0"/>
          </a:p>
          <a:p>
            <a:r>
              <a:rPr lang="en-US" sz="2800" dirty="0" smtClean="0"/>
              <a:t>Textbook:</a:t>
            </a:r>
          </a:p>
          <a:p>
            <a:pPr lvl="1"/>
            <a:r>
              <a:rPr lang="en-US" dirty="0" smtClean="0"/>
              <a:t>Andress</a:t>
            </a:r>
            <a:r>
              <a:rPr lang="en-US" dirty="0" smtClean="0"/>
              <a:t>, J. (2014). </a:t>
            </a:r>
            <a:r>
              <a:rPr lang="en-US" i="1" dirty="0" smtClean="0"/>
              <a:t>The </a:t>
            </a:r>
            <a:r>
              <a:rPr lang="en-US" i="1" dirty="0"/>
              <a:t>Basics of Information Security</a:t>
            </a:r>
            <a:r>
              <a:rPr lang="en-US" dirty="0"/>
              <a:t>, 2</a:t>
            </a:r>
            <a:r>
              <a:rPr lang="en-US" baseline="30000" dirty="0"/>
              <a:t>nd</a:t>
            </a:r>
            <a:r>
              <a:rPr lang="en-US" dirty="0"/>
              <a:t> </a:t>
            </a:r>
            <a:r>
              <a:rPr lang="en-US" dirty="0" smtClean="0"/>
              <a:t>Edition, Elsevier.</a:t>
            </a:r>
            <a:endParaRPr lang="en-US" dirty="0"/>
          </a:p>
          <a:p>
            <a:endParaRPr lang="en-US" dirty="0"/>
          </a:p>
        </p:txBody>
      </p:sp>
      <p:sp>
        <p:nvSpPr>
          <p:cNvPr id="3" name="Title 2"/>
          <p:cNvSpPr>
            <a:spLocks noGrp="1"/>
          </p:cNvSpPr>
          <p:nvPr>
            <p:ph type="title"/>
          </p:nvPr>
        </p:nvSpPr>
        <p:spPr/>
        <p:txBody>
          <a:bodyPr/>
          <a:lstStyle/>
          <a:p>
            <a:r>
              <a:rPr lang="en-US" dirty="0" smtClean="0"/>
              <a:t>Teaching Materials</a:t>
            </a:r>
            <a:endParaRPr lang="en-US" dirty="0"/>
          </a:p>
        </p:txBody>
      </p:sp>
    </p:spTree>
    <p:extLst>
      <p:ext uri="{BB962C8B-B14F-4D97-AF65-F5344CB8AC3E}">
        <p14:creationId xmlns:p14="http://schemas.microsoft.com/office/powerpoint/2010/main" val="69830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Highlights the events leading up to Hurricane Katrina in 2005 and the impact on IT operations from the perspective of Northrop Grumman Corp.</a:t>
            </a:r>
          </a:p>
          <a:p>
            <a:endParaRPr lang="en-US" dirty="0"/>
          </a:p>
          <a:p>
            <a:r>
              <a:rPr lang="en-US" dirty="0" smtClean="0"/>
              <a:t>Not purely a ‘security’ reading, but highlights the importance of disaster preparation, systems availability, and incident response</a:t>
            </a:r>
          </a:p>
          <a:p>
            <a:endParaRPr lang="en-US" dirty="0"/>
          </a:p>
          <a:p>
            <a:r>
              <a:rPr lang="en-US" dirty="0" smtClean="0"/>
              <a:t>Outlines ten ‘lessons learned’, including keeping data centers out of harm’s way, leverage your suppliers, and empower decision makers  </a:t>
            </a:r>
            <a:endParaRPr lang="en-US" dirty="0"/>
          </a:p>
          <a:p>
            <a:endParaRPr lang="en-US" dirty="0"/>
          </a:p>
        </p:txBody>
      </p:sp>
      <p:sp>
        <p:nvSpPr>
          <p:cNvPr id="3" name="Title 2"/>
          <p:cNvSpPr>
            <a:spLocks noGrp="1"/>
          </p:cNvSpPr>
          <p:nvPr>
            <p:ph type="title"/>
          </p:nvPr>
        </p:nvSpPr>
        <p:spPr/>
        <p:txBody>
          <a:bodyPr/>
          <a:lstStyle/>
          <a:p>
            <a:r>
              <a:rPr lang="en-US" dirty="0" smtClean="0"/>
              <a:t>An Example: Recovering IT in a Disaster</a:t>
            </a:r>
            <a:endParaRPr lang="en-US" dirty="0"/>
          </a:p>
        </p:txBody>
      </p:sp>
    </p:spTree>
    <p:extLst>
      <p:ext uri="{BB962C8B-B14F-4D97-AF65-F5344CB8AC3E}">
        <p14:creationId xmlns:p14="http://schemas.microsoft.com/office/powerpoint/2010/main" val="1817330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Managerially-oriented cybersecurity textbooks and case studies are relatively scarce</a:t>
            </a:r>
          </a:p>
          <a:p>
            <a:endParaRPr lang="en-US" dirty="0"/>
          </a:p>
          <a:p>
            <a:r>
              <a:rPr lang="en-US" dirty="0" smtClean="0"/>
              <a:t>The key is finding the technical vs managerial ‘sweet spot’ for students, though this middle ground can be disappointing for more the more technically-inclined</a:t>
            </a:r>
          </a:p>
          <a:p>
            <a:endParaRPr lang="en-US" dirty="0"/>
          </a:p>
          <a:p>
            <a:r>
              <a:rPr lang="en-US" dirty="0" smtClean="0"/>
              <a:t>Security-oriented group projects can be fulfilling for students, but entry to organizations can be tricky</a:t>
            </a:r>
          </a:p>
          <a:p>
            <a:endParaRPr lang="en-US" dirty="0" smtClean="0"/>
          </a:p>
          <a:p>
            <a:r>
              <a:rPr lang="en-US" dirty="0" smtClean="0"/>
              <a:t>‘Hands-on’ activities with security tools can be interesting, but many managerial/accounting students don’t want/need these skills</a:t>
            </a:r>
            <a:endParaRPr lang="en-US" dirty="0"/>
          </a:p>
          <a:p>
            <a:endParaRPr lang="en-US" dirty="0"/>
          </a:p>
        </p:txBody>
      </p:sp>
      <p:sp>
        <p:nvSpPr>
          <p:cNvPr id="3" name="Title 2"/>
          <p:cNvSpPr>
            <a:spLocks noGrp="1"/>
          </p:cNvSpPr>
          <p:nvPr>
            <p:ph type="title"/>
          </p:nvPr>
        </p:nvSpPr>
        <p:spPr/>
        <p:txBody>
          <a:bodyPr/>
          <a:lstStyle/>
          <a:p>
            <a:r>
              <a:rPr lang="en-US" dirty="0" smtClean="0"/>
              <a:t>Teaching Cybersecurity: Key Challenges</a:t>
            </a:r>
            <a:endParaRPr lang="en-US" dirty="0"/>
          </a:p>
        </p:txBody>
      </p:sp>
    </p:spTree>
    <p:extLst>
      <p:ext uri="{BB962C8B-B14F-4D97-AF65-F5344CB8AC3E}">
        <p14:creationId xmlns:p14="http://schemas.microsoft.com/office/powerpoint/2010/main" val="193695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Weekly ‘security in the news’ segment at the beginning of class is a valuable technique to reinforce the pertinence of class topics to organizations/clients</a:t>
            </a:r>
          </a:p>
          <a:p>
            <a:endParaRPr lang="en-US" dirty="0"/>
          </a:p>
          <a:p>
            <a:r>
              <a:rPr lang="en-US" dirty="0" smtClean="0"/>
              <a:t>Flexibility in independent project topics allows for students to get more/less technical, depending on their interests</a:t>
            </a:r>
          </a:p>
          <a:p>
            <a:endParaRPr lang="en-US" dirty="0"/>
          </a:p>
          <a:p>
            <a:r>
              <a:rPr lang="en-US" dirty="0" smtClean="0"/>
              <a:t>Case studies are a good tool to reinforce managerial challenges and decision making during cybersecurity incidents</a:t>
            </a:r>
            <a:endParaRPr lang="en-US" dirty="0"/>
          </a:p>
          <a:p>
            <a:endParaRPr lang="en-US" dirty="0"/>
          </a:p>
        </p:txBody>
      </p:sp>
      <p:sp>
        <p:nvSpPr>
          <p:cNvPr id="3" name="Title 2"/>
          <p:cNvSpPr>
            <a:spLocks noGrp="1"/>
          </p:cNvSpPr>
          <p:nvPr>
            <p:ph type="title"/>
          </p:nvPr>
        </p:nvSpPr>
        <p:spPr/>
        <p:txBody>
          <a:bodyPr/>
          <a:lstStyle/>
          <a:p>
            <a:r>
              <a:rPr lang="en-US" dirty="0" smtClean="0"/>
              <a:t>Teaching Cybersecurity: Helpful Tips</a:t>
            </a:r>
            <a:endParaRPr lang="en-US" dirty="0"/>
          </a:p>
        </p:txBody>
      </p:sp>
    </p:spTree>
    <p:extLst>
      <p:ext uri="{BB962C8B-B14F-4D97-AF65-F5344CB8AC3E}">
        <p14:creationId xmlns:p14="http://schemas.microsoft.com/office/powerpoint/2010/main" val="237923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89194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FECAD8-0619-9A49-A86C-4552257CF68E}"/>
              </a:ext>
            </a:extLst>
          </p:cNvPr>
          <p:cNvPicPr>
            <a:picLocks noChangeAspect="1"/>
          </p:cNvPicPr>
          <p:nvPr/>
        </p:nvPicPr>
        <p:blipFill rotWithShape="1">
          <a:blip r:embed="rId2"/>
          <a:srcRect r="8345"/>
          <a:stretch/>
        </p:blipFill>
        <p:spPr>
          <a:xfrm>
            <a:off x="0" y="1"/>
            <a:ext cx="9144000" cy="6858000"/>
          </a:xfrm>
          <a:prstGeom prst="rect">
            <a:avLst/>
          </a:prstGeom>
        </p:spPr>
      </p:pic>
      <p:sp>
        <p:nvSpPr>
          <p:cNvPr id="5" name="Rounded Rectangle 4">
            <a:extLst>
              <a:ext uri="{FF2B5EF4-FFF2-40B4-BE49-F238E27FC236}">
                <a16:creationId xmlns:a16="http://schemas.microsoft.com/office/drawing/2014/main" id="{372F5824-E3A2-FB43-B693-32FE6D58D8BB}"/>
              </a:ext>
            </a:extLst>
          </p:cNvPr>
          <p:cNvSpPr/>
          <p:nvPr/>
        </p:nvSpPr>
        <p:spPr>
          <a:xfrm>
            <a:off x="1600200" y="187568"/>
            <a:ext cx="6019800" cy="2174631"/>
          </a:xfrm>
          <a:prstGeom prst="roundRect">
            <a:avLst/>
          </a:prstGeom>
          <a:solidFill>
            <a:schemeClr val="tx1">
              <a:alpha val="67000"/>
            </a:schemeClr>
          </a:solidFill>
          <a:ln w="3175">
            <a:solidFill>
              <a:schemeClr val="bg1"/>
            </a:solidFill>
          </a:ln>
          <a:effectLst>
            <a:outerShdw blurRad="88900" sx="101000" sy="101000" algn="ctr" rotWithShape="0">
              <a:prstClr val="black">
                <a:alpha val="98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a:solidFill>
                  <a:schemeClr val="accent1"/>
                </a:solidFill>
              </a:rPr>
              <a:t>Agenda:</a:t>
            </a:r>
          </a:p>
          <a:p>
            <a:pPr marL="457200" indent="-457200">
              <a:buFont typeface="Arial" panose="020B0604020202020204" pitchFamily="34" charset="0"/>
              <a:buChar char="•"/>
            </a:pPr>
            <a:r>
              <a:rPr lang="en-US" b="1" dirty="0" smtClean="0">
                <a:solidFill>
                  <a:schemeClr val="bg1"/>
                </a:solidFill>
              </a:rPr>
              <a:t>Alec:</a:t>
            </a:r>
          </a:p>
          <a:p>
            <a:pPr marL="914400" lvl="1" indent="-457200">
              <a:buFont typeface="Arial" panose="020B0604020202020204" pitchFamily="34" charset="0"/>
              <a:buChar char="•"/>
            </a:pPr>
            <a:r>
              <a:rPr lang="en-US" b="1" dirty="0" smtClean="0">
                <a:solidFill>
                  <a:schemeClr val="bg1"/>
                </a:solidFill>
              </a:rPr>
              <a:t>Teaching risk management topics in cybersecurity</a:t>
            </a:r>
          </a:p>
          <a:p>
            <a:pPr marL="914400" lvl="1" indent="-457200">
              <a:buFont typeface="Arial" panose="020B0604020202020204" pitchFamily="34" charset="0"/>
              <a:buChar char="•"/>
            </a:pPr>
            <a:r>
              <a:rPr lang="en-US" b="1" dirty="0" smtClean="0">
                <a:solidFill>
                  <a:schemeClr val="bg1"/>
                </a:solidFill>
              </a:rPr>
              <a:t>Selected topics and lessons learned</a:t>
            </a:r>
          </a:p>
          <a:p>
            <a:pPr marL="457200" indent="-457200">
              <a:buFont typeface="Arial" panose="020B0604020202020204" pitchFamily="34" charset="0"/>
              <a:buChar char="•"/>
            </a:pPr>
            <a:r>
              <a:rPr lang="en-US" b="1" dirty="0" smtClean="0">
                <a:solidFill>
                  <a:schemeClr val="bg1"/>
                </a:solidFill>
              </a:rPr>
              <a:t>Mark:</a:t>
            </a:r>
          </a:p>
          <a:p>
            <a:pPr marL="914400" lvl="1" indent="-457200">
              <a:buFont typeface="Arial" panose="020B0604020202020204" pitchFamily="34" charset="0"/>
              <a:buChar char="•"/>
            </a:pPr>
            <a:r>
              <a:rPr lang="en-US" b="1" dirty="0" smtClean="0">
                <a:solidFill>
                  <a:schemeClr val="bg1"/>
                </a:solidFill>
              </a:rPr>
              <a:t>Technology and cyber risk management: Themes and trends in practice</a:t>
            </a:r>
            <a:endParaRPr lang="en-US" b="1" dirty="0">
              <a:solidFill>
                <a:schemeClr val="bg1"/>
              </a:solidFill>
            </a:endParaRPr>
          </a:p>
        </p:txBody>
      </p:sp>
    </p:spTree>
    <p:extLst>
      <p:ext uri="{BB962C8B-B14F-4D97-AF65-F5344CB8AC3E}">
        <p14:creationId xmlns:p14="http://schemas.microsoft.com/office/powerpoint/2010/main" val="278608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2002-2008: Deloitte (Toronto, London), Enterprise Risk Services. Received CISA and CISSP.</a:t>
            </a:r>
          </a:p>
          <a:p>
            <a:endParaRPr lang="en-US" dirty="0" smtClean="0"/>
          </a:p>
          <a:p>
            <a:r>
              <a:rPr lang="en-US" dirty="0" smtClean="0"/>
              <a:t>MSc and PhD in Management (Information Systems) from Queen’s University</a:t>
            </a:r>
          </a:p>
          <a:p>
            <a:endParaRPr lang="en-US" dirty="0" smtClean="0"/>
          </a:p>
          <a:p>
            <a:r>
              <a:rPr lang="en-US" dirty="0" smtClean="0"/>
              <a:t>2013-2019: Assistant Professor in Information &amp; Process Management at Bentley University</a:t>
            </a:r>
          </a:p>
          <a:p>
            <a:endParaRPr lang="en-US" dirty="0" smtClean="0"/>
          </a:p>
          <a:p>
            <a:r>
              <a:rPr lang="en-US" dirty="0" smtClean="0"/>
              <a:t>July 2019+: School of Accounting and Finance, University of Waterloo</a:t>
            </a:r>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80340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10 full-semester courses on ‘Information Security and Computer Forensics’ (Undergraduate – Bentley University)</a:t>
            </a:r>
          </a:p>
          <a:p>
            <a:endParaRPr lang="en-US" dirty="0" smtClean="0"/>
          </a:p>
          <a:p>
            <a:r>
              <a:rPr lang="en-US" dirty="0" smtClean="0"/>
              <a:t>5 full-semester courses on ‘Information Security, Control and Ethics (Graduate – Bentley University)</a:t>
            </a:r>
          </a:p>
          <a:p>
            <a:endParaRPr lang="en-US" dirty="0"/>
          </a:p>
          <a:p>
            <a:r>
              <a:rPr lang="en-US" dirty="0" smtClean="0"/>
              <a:t>~25 cybersecurity-specific </a:t>
            </a:r>
            <a:r>
              <a:rPr lang="en-US" dirty="0" smtClean="0"/>
              <a:t>lectures in ‘IT Audit, Management, and Control</a:t>
            </a:r>
            <a:r>
              <a:rPr lang="en-US" dirty="0" smtClean="0"/>
              <a:t>’ (Queen’s University) </a:t>
            </a:r>
            <a:r>
              <a:rPr lang="en-US" dirty="0" smtClean="0"/>
              <a:t>and ‘Business Processes &amp; Systems’ </a:t>
            </a:r>
            <a:r>
              <a:rPr lang="en-US" dirty="0" smtClean="0"/>
              <a:t>(Bentley </a:t>
            </a:r>
            <a:r>
              <a:rPr lang="en-US" dirty="0" smtClean="0"/>
              <a:t>University)</a:t>
            </a:r>
          </a:p>
          <a:p>
            <a:endParaRPr lang="en-US" dirty="0" smtClean="0"/>
          </a:p>
          <a:p>
            <a:r>
              <a:rPr lang="en-US" dirty="0"/>
              <a:t>Cram, W. A</a:t>
            </a:r>
            <a:r>
              <a:rPr lang="en-US" dirty="0" smtClean="0"/>
              <a:t>. and </a:t>
            </a:r>
            <a:r>
              <a:rPr lang="en-US" dirty="0"/>
              <a:t>D'Arcy, J. (2016). Teaching Information Security in Business Schools: Current Practices and a Proposed Direction for the Future. </a:t>
            </a:r>
            <a:r>
              <a:rPr lang="en-US" i="1" dirty="0"/>
              <a:t>Communications of the Association for Information Systems, 39</a:t>
            </a:r>
            <a:r>
              <a:rPr lang="en-US" dirty="0"/>
              <a:t> (1), 32-51.</a:t>
            </a:r>
          </a:p>
          <a:p>
            <a:endParaRPr lang="en-US" dirty="0"/>
          </a:p>
        </p:txBody>
      </p:sp>
      <p:sp>
        <p:nvSpPr>
          <p:cNvPr id="3" name="Title 2"/>
          <p:cNvSpPr>
            <a:spLocks noGrp="1"/>
          </p:cNvSpPr>
          <p:nvPr>
            <p:ph type="title"/>
          </p:nvPr>
        </p:nvSpPr>
        <p:spPr/>
        <p:txBody>
          <a:bodyPr/>
          <a:lstStyle/>
          <a:p>
            <a:r>
              <a:rPr lang="en-US" dirty="0" smtClean="0"/>
              <a:t>Teaching Cybersecurity</a:t>
            </a:r>
            <a:endParaRPr lang="en-US" dirty="0"/>
          </a:p>
        </p:txBody>
      </p:sp>
    </p:spTree>
    <p:extLst>
      <p:ext uri="{BB962C8B-B14F-4D97-AF65-F5344CB8AC3E}">
        <p14:creationId xmlns:p14="http://schemas.microsoft.com/office/powerpoint/2010/main" val="124754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5181600"/>
          </a:xfrm>
        </p:spPr>
        <p:txBody>
          <a:bodyPr>
            <a:normAutofit fontScale="92500" lnSpcReduction="10000"/>
          </a:bodyPr>
          <a:lstStyle/>
          <a:p>
            <a:pPr marL="624078" indent="-514350">
              <a:buFont typeface="+mj-lt"/>
              <a:buAutoNum type="arabicPeriod"/>
            </a:pPr>
            <a:r>
              <a:rPr lang="en-US" b="1" dirty="0" smtClean="0"/>
              <a:t>Information Security Incident Response</a:t>
            </a:r>
          </a:p>
          <a:p>
            <a:pPr lvl="1"/>
            <a:r>
              <a:rPr lang="en-US" dirty="0" smtClean="0"/>
              <a:t>Terminology, state of the field, components (people, tech, process), measuring effectiveness, skill development (playbooks)</a:t>
            </a:r>
          </a:p>
          <a:p>
            <a:pPr marL="393192" lvl="1" indent="0">
              <a:buNone/>
            </a:pPr>
            <a:endParaRPr lang="en-US" dirty="0" smtClean="0"/>
          </a:p>
          <a:p>
            <a:pPr marL="624078" indent="-514350">
              <a:buFont typeface="+mj-lt"/>
              <a:buAutoNum type="arabicPeriod"/>
            </a:pPr>
            <a:r>
              <a:rPr lang="en-US" b="1" dirty="0" smtClean="0"/>
              <a:t>Information Security Policies</a:t>
            </a:r>
          </a:p>
          <a:p>
            <a:pPr lvl="1"/>
            <a:r>
              <a:rPr lang="en-US" dirty="0" smtClean="0"/>
              <a:t>Terminology, examples, core characteristics, policy lifecycle, practical problems with security policies, compliance/non-compliance</a:t>
            </a:r>
          </a:p>
          <a:p>
            <a:pPr lvl="1"/>
            <a:endParaRPr lang="en-US" dirty="0" smtClean="0"/>
          </a:p>
          <a:p>
            <a:pPr marL="624078" indent="-514350">
              <a:buFont typeface="+mj-lt"/>
              <a:buAutoNum type="arabicPeriod"/>
            </a:pPr>
            <a:r>
              <a:rPr lang="en-US" b="1" dirty="0" smtClean="0"/>
              <a:t>Computer Hacking and Hackers</a:t>
            </a:r>
          </a:p>
          <a:p>
            <a:pPr lvl="1"/>
            <a:r>
              <a:rPr lang="en-US" dirty="0" smtClean="0"/>
              <a:t>Terminology, internal vs external threats, key indicators, continuous assessment, IT ethics, hacking groups (e.g. Anonymous), countermeasures</a:t>
            </a:r>
            <a:endParaRPr lang="en-US" dirty="0"/>
          </a:p>
          <a:p>
            <a:pPr marL="393192" lvl="1" indent="0">
              <a:buNone/>
            </a:pPr>
            <a:endParaRPr lang="en-US" dirty="0" smtClean="0"/>
          </a:p>
          <a:p>
            <a:pPr marL="624078" indent="-514350">
              <a:buFont typeface="+mj-lt"/>
              <a:buAutoNum type="arabicPeriod"/>
            </a:pPr>
            <a:r>
              <a:rPr lang="en-US" b="1" dirty="0" smtClean="0"/>
              <a:t>Future Trends in Information Security (e.g., cyber insurance, </a:t>
            </a:r>
            <a:r>
              <a:rPr lang="en-US" b="1" dirty="0"/>
              <a:t>b</a:t>
            </a:r>
            <a:r>
              <a:rPr lang="en-US" b="1" dirty="0" smtClean="0"/>
              <a:t>lockchain</a:t>
            </a:r>
            <a:r>
              <a:rPr lang="en-US" b="1" dirty="0" smtClean="0"/>
              <a:t>, bitcoin)</a:t>
            </a:r>
          </a:p>
          <a:p>
            <a:pPr lvl="1"/>
            <a:r>
              <a:rPr lang="en-US" dirty="0" smtClean="0"/>
              <a:t>What is it, how does it work, trends and practical applications</a:t>
            </a:r>
            <a:endParaRPr lang="en-US" dirty="0"/>
          </a:p>
        </p:txBody>
      </p:sp>
      <p:sp>
        <p:nvSpPr>
          <p:cNvPr id="3" name="Title 2"/>
          <p:cNvSpPr>
            <a:spLocks noGrp="1"/>
          </p:cNvSpPr>
          <p:nvPr>
            <p:ph type="title"/>
          </p:nvPr>
        </p:nvSpPr>
        <p:spPr>
          <a:xfrm>
            <a:off x="152400" y="152400"/>
            <a:ext cx="8839200" cy="715962"/>
          </a:xfrm>
        </p:spPr>
        <p:txBody>
          <a:bodyPr>
            <a:noAutofit/>
          </a:bodyPr>
          <a:lstStyle/>
          <a:p>
            <a:r>
              <a:rPr lang="en-US" sz="2700" dirty="0" smtClean="0"/>
              <a:t>Key (Risk Management-Oriented) </a:t>
            </a:r>
            <a:r>
              <a:rPr lang="en-US" sz="2700" dirty="0" smtClean="0"/>
              <a:t>Cybersecurity Class </a:t>
            </a:r>
            <a:r>
              <a:rPr lang="en-US" sz="2700" dirty="0" smtClean="0"/>
              <a:t>Topics</a:t>
            </a:r>
            <a:endParaRPr lang="en-US" sz="2700" dirty="0"/>
          </a:p>
        </p:txBody>
      </p:sp>
    </p:spTree>
    <p:extLst>
      <p:ext uri="{BB962C8B-B14F-4D97-AF65-F5344CB8AC3E}">
        <p14:creationId xmlns:p14="http://schemas.microsoft.com/office/powerpoint/2010/main" val="34127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Students with mostly non-technical backgrounds (accounting, management, finance, etc.)</a:t>
            </a:r>
          </a:p>
          <a:p>
            <a:endParaRPr lang="en-US" dirty="0"/>
          </a:p>
          <a:p>
            <a:r>
              <a:rPr lang="en-US" dirty="0" smtClean="0"/>
              <a:t>Topic coverage generally starts with security fundamentals, then a case study or hands-on activity</a:t>
            </a:r>
          </a:p>
          <a:p>
            <a:endParaRPr lang="en-US" dirty="0"/>
          </a:p>
          <a:p>
            <a:r>
              <a:rPr lang="en-US" dirty="0" smtClean="0"/>
              <a:t>Evaluation: </a:t>
            </a:r>
          </a:p>
          <a:p>
            <a:pPr lvl="1"/>
            <a:r>
              <a:rPr lang="en-US" b="1" dirty="0" smtClean="0"/>
              <a:t>Group project</a:t>
            </a:r>
            <a:r>
              <a:rPr lang="en-US" dirty="0" smtClean="0"/>
              <a:t> (evaluation of security controls at a real company and suggestions for improvement)</a:t>
            </a:r>
          </a:p>
          <a:p>
            <a:pPr lvl="1"/>
            <a:r>
              <a:rPr lang="en-US" b="1" dirty="0" smtClean="0"/>
              <a:t>Independent project</a:t>
            </a:r>
            <a:r>
              <a:rPr lang="en-US" dirty="0" smtClean="0"/>
              <a:t> (research report on security-oriented area of interest)</a:t>
            </a:r>
          </a:p>
          <a:p>
            <a:pPr lvl="1"/>
            <a:r>
              <a:rPr lang="en-US" b="1" dirty="0" smtClean="0"/>
              <a:t>Exams</a:t>
            </a:r>
            <a:r>
              <a:rPr lang="en-US" dirty="0" smtClean="0"/>
              <a:t> (short answer questions)</a:t>
            </a:r>
            <a:endParaRPr lang="en-US" dirty="0"/>
          </a:p>
        </p:txBody>
      </p:sp>
      <p:sp>
        <p:nvSpPr>
          <p:cNvPr id="3" name="Title 2"/>
          <p:cNvSpPr>
            <a:spLocks noGrp="1"/>
          </p:cNvSpPr>
          <p:nvPr>
            <p:ph type="title"/>
          </p:nvPr>
        </p:nvSpPr>
        <p:spPr/>
        <p:txBody>
          <a:bodyPr/>
          <a:lstStyle/>
          <a:p>
            <a:r>
              <a:rPr lang="en-US" dirty="0" smtClean="0"/>
              <a:t>Class Structure &amp; Approach</a:t>
            </a:r>
            <a:endParaRPr lang="en-US" dirty="0"/>
          </a:p>
        </p:txBody>
      </p:sp>
    </p:spTree>
    <p:extLst>
      <p:ext uri="{BB962C8B-B14F-4D97-AF65-F5344CB8AC3E}">
        <p14:creationId xmlns:p14="http://schemas.microsoft.com/office/powerpoint/2010/main" val="1501868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624078" indent="-514350">
              <a:buFont typeface="+mj-lt"/>
              <a:buAutoNum type="arabicPeriod"/>
            </a:pPr>
            <a:r>
              <a:rPr lang="en-US" dirty="0" smtClean="0"/>
              <a:t>Describe </a:t>
            </a:r>
            <a:r>
              <a:rPr lang="en-US" dirty="0"/>
              <a:t>the key aspects of information security, control and ethics, including their underlying components.</a:t>
            </a:r>
          </a:p>
          <a:p>
            <a:pPr marL="624078" indent="-514350">
              <a:buFont typeface="+mj-lt"/>
              <a:buAutoNum type="arabicPeriod"/>
            </a:pPr>
            <a:endParaRPr lang="en-US" dirty="0" smtClean="0"/>
          </a:p>
          <a:p>
            <a:pPr marL="624078" indent="-514350">
              <a:buFont typeface="+mj-lt"/>
              <a:buAutoNum type="arabicPeriod"/>
            </a:pPr>
            <a:r>
              <a:rPr lang="en-US" dirty="0" smtClean="0"/>
              <a:t>Recognize </a:t>
            </a:r>
            <a:r>
              <a:rPr lang="en-US" dirty="0"/>
              <a:t>the relevant information security issues that are of concern to managers and then be able to construct a logical and insightful approach to evaluate and mitigate the related risks.</a:t>
            </a:r>
          </a:p>
          <a:p>
            <a:pPr marL="624078" indent="-514350">
              <a:buFont typeface="+mj-lt"/>
              <a:buAutoNum type="arabicPeriod"/>
            </a:pPr>
            <a:endParaRPr lang="en-US" dirty="0" smtClean="0"/>
          </a:p>
          <a:p>
            <a:pPr marL="624078" indent="-514350">
              <a:buFont typeface="+mj-lt"/>
              <a:buAutoNum type="arabicPeriod"/>
            </a:pPr>
            <a:r>
              <a:rPr lang="en-US" dirty="0" smtClean="0"/>
              <a:t>Understand </a:t>
            </a:r>
            <a:r>
              <a:rPr lang="en-US" dirty="0"/>
              <a:t>how and why security, control and ethics activities are employed within organizations.</a:t>
            </a:r>
          </a:p>
          <a:p>
            <a:pPr marL="624078" indent="-514350">
              <a:buFont typeface="+mj-lt"/>
              <a:buAutoNum type="arabicPeriod"/>
            </a:pPr>
            <a:endParaRPr lang="en-US" dirty="0" smtClean="0"/>
          </a:p>
          <a:p>
            <a:pPr marL="624078" indent="-514350">
              <a:buFont typeface="+mj-lt"/>
              <a:buAutoNum type="arabicPeriod"/>
            </a:pPr>
            <a:r>
              <a:rPr lang="en-US" dirty="0" smtClean="0"/>
              <a:t>Relate </a:t>
            </a:r>
            <a:r>
              <a:rPr lang="en-US" dirty="0"/>
              <a:t>the class content to past organizational experiences (e.g. past and current jobs) and appreciate how security, control and ethics issues can apply in future employment settings.</a:t>
            </a:r>
          </a:p>
          <a:p>
            <a:pPr marL="624078" indent="-514350">
              <a:buFont typeface="+mj-lt"/>
              <a:buAutoNum type="arabicPeriod"/>
            </a:pPr>
            <a:endParaRPr lang="en-US" dirty="0"/>
          </a:p>
          <a:p>
            <a:pPr marL="624078" indent="-514350">
              <a:buFont typeface="+mj-lt"/>
              <a:buAutoNum type="arabicPeriod"/>
            </a:pPr>
            <a:r>
              <a:rPr lang="en-US" dirty="0" smtClean="0"/>
              <a:t>Appreciate </a:t>
            </a:r>
            <a:r>
              <a:rPr lang="en-US" dirty="0"/>
              <a:t>the future trends and issues in information security, control and ethics, including the social, technical and organizational implications</a:t>
            </a:r>
            <a:r>
              <a:rPr lang="en-US" dirty="0" smtClean="0"/>
              <a:t>.</a:t>
            </a:r>
            <a:endParaRPr lang="en-US" dirty="0"/>
          </a:p>
        </p:txBody>
      </p:sp>
      <p:sp>
        <p:nvSpPr>
          <p:cNvPr id="3" name="Title 2"/>
          <p:cNvSpPr>
            <a:spLocks noGrp="1"/>
          </p:cNvSpPr>
          <p:nvPr>
            <p:ph type="title"/>
          </p:nvPr>
        </p:nvSpPr>
        <p:spPr/>
        <p:txBody>
          <a:bodyPr/>
          <a:lstStyle/>
          <a:p>
            <a:r>
              <a:rPr lang="en-US" dirty="0" smtClean="0"/>
              <a:t>Teaching Objectives (Grad Cybersecurity Class)</a:t>
            </a:r>
            <a:endParaRPr lang="en-US" dirty="0"/>
          </a:p>
        </p:txBody>
      </p:sp>
    </p:spTree>
    <p:extLst>
      <p:ext uri="{BB962C8B-B14F-4D97-AF65-F5344CB8AC3E}">
        <p14:creationId xmlns:p14="http://schemas.microsoft.com/office/powerpoint/2010/main" val="3864514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3182178"/>
              </p:ext>
            </p:extLst>
          </p:nvPr>
        </p:nvGraphicFramePr>
        <p:xfrm>
          <a:off x="0" y="1066802"/>
          <a:ext cx="9144000" cy="5867398"/>
        </p:xfrm>
        <a:graphic>
          <a:graphicData uri="http://schemas.openxmlformats.org/drawingml/2006/table">
            <a:tbl>
              <a:tblPr firstRow="1" bandRow="1">
                <a:tableStyleId>{5C22544A-7EE6-4342-B048-85BDC9FD1C3A}</a:tableStyleId>
              </a:tblPr>
              <a:tblGrid>
                <a:gridCol w="2443656">
                  <a:extLst>
                    <a:ext uri="{9D8B030D-6E8A-4147-A177-3AD203B41FA5}">
                      <a16:colId xmlns:a16="http://schemas.microsoft.com/office/drawing/2014/main" val="3129932394"/>
                    </a:ext>
                  </a:extLst>
                </a:gridCol>
                <a:gridCol w="1103586">
                  <a:extLst>
                    <a:ext uri="{9D8B030D-6E8A-4147-A177-3AD203B41FA5}">
                      <a16:colId xmlns:a16="http://schemas.microsoft.com/office/drawing/2014/main" val="2489343984"/>
                    </a:ext>
                  </a:extLst>
                </a:gridCol>
                <a:gridCol w="2601310">
                  <a:extLst>
                    <a:ext uri="{9D8B030D-6E8A-4147-A177-3AD203B41FA5}">
                      <a16:colId xmlns:a16="http://schemas.microsoft.com/office/drawing/2014/main" val="1653097848"/>
                    </a:ext>
                  </a:extLst>
                </a:gridCol>
                <a:gridCol w="1734206">
                  <a:extLst>
                    <a:ext uri="{9D8B030D-6E8A-4147-A177-3AD203B41FA5}">
                      <a16:colId xmlns:a16="http://schemas.microsoft.com/office/drawing/2014/main" val="595547459"/>
                    </a:ext>
                  </a:extLst>
                </a:gridCol>
                <a:gridCol w="1261242">
                  <a:extLst>
                    <a:ext uri="{9D8B030D-6E8A-4147-A177-3AD203B41FA5}">
                      <a16:colId xmlns:a16="http://schemas.microsoft.com/office/drawing/2014/main" val="104918966"/>
                    </a:ext>
                  </a:extLst>
                </a:gridCol>
              </a:tblGrid>
              <a:tr h="383456">
                <a:tc>
                  <a:txBody>
                    <a:bodyPr/>
                    <a:lstStyle/>
                    <a:p>
                      <a:r>
                        <a:rPr lang="en-US" sz="1700" dirty="0" smtClean="0"/>
                        <a:t>Title (Year)</a:t>
                      </a:r>
                      <a:endParaRPr lang="en-US" sz="1700" dirty="0"/>
                    </a:p>
                  </a:txBody>
                  <a:tcPr/>
                </a:tc>
                <a:tc>
                  <a:txBody>
                    <a:bodyPr/>
                    <a:lstStyle/>
                    <a:p>
                      <a:r>
                        <a:rPr lang="en-US" sz="1700" dirty="0" smtClean="0"/>
                        <a:t>Publisher</a:t>
                      </a:r>
                      <a:endParaRPr lang="en-US" sz="1700" dirty="0"/>
                    </a:p>
                  </a:txBody>
                  <a:tcPr/>
                </a:tc>
                <a:tc>
                  <a:txBody>
                    <a:bodyPr/>
                    <a:lstStyle/>
                    <a:p>
                      <a:r>
                        <a:rPr lang="en-US" sz="1700" dirty="0" smtClean="0"/>
                        <a:t>Topic</a:t>
                      </a:r>
                      <a:r>
                        <a:rPr lang="en-US" sz="1700" baseline="0" dirty="0" smtClean="0"/>
                        <a:t> Areas</a:t>
                      </a:r>
                      <a:endParaRPr lang="en-US" sz="1700" dirty="0"/>
                    </a:p>
                  </a:txBody>
                  <a:tcPr/>
                </a:tc>
                <a:tc>
                  <a:txBody>
                    <a:bodyPr/>
                    <a:lstStyle/>
                    <a:p>
                      <a:r>
                        <a:rPr lang="en-US" sz="1700" dirty="0" smtClean="0"/>
                        <a:t>Format</a:t>
                      </a:r>
                      <a:endParaRPr lang="en-US" sz="1700" dirty="0"/>
                    </a:p>
                  </a:txBody>
                  <a:tcPr/>
                </a:tc>
                <a:tc>
                  <a:txBody>
                    <a:bodyPr/>
                    <a:lstStyle/>
                    <a:p>
                      <a:r>
                        <a:rPr lang="en-US" sz="1700" dirty="0" smtClean="0"/>
                        <a:t>Industry</a:t>
                      </a:r>
                      <a:endParaRPr lang="en-US" sz="1700" dirty="0"/>
                    </a:p>
                  </a:txBody>
                  <a:tcPr/>
                </a:tc>
                <a:extLst>
                  <a:ext uri="{0D108BD9-81ED-4DB2-BD59-A6C34878D82A}">
                    <a16:rowId xmlns:a16="http://schemas.microsoft.com/office/drawing/2014/main" val="1582273498"/>
                  </a:ext>
                </a:extLst>
              </a:tr>
              <a:tr h="898232">
                <a:tc>
                  <a:txBody>
                    <a:bodyPr/>
                    <a:lstStyle/>
                    <a:p>
                      <a:r>
                        <a:rPr lang="en-US" sz="1700" dirty="0" smtClean="0"/>
                        <a:t>Cyber Breach at Target (2016)</a:t>
                      </a:r>
                      <a:endParaRPr lang="en-US" sz="1700" dirty="0"/>
                    </a:p>
                  </a:txBody>
                  <a:tcPr/>
                </a:tc>
                <a:tc>
                  <a:txBody>
                    <a:bodyPr/>
                    <a:lstStyle/>
                    <a:p>
                      <a:r>
                        <a:rPr lang="en-US" sz="1700" dirty="0" smtClean="0"/>
                        <a:t>Harvard</a:t>
                      </a:r>
                      <a:endParaRPr lang="en-US" sz="1700" dirty="0"/>
                    </a:p>
                  </a:txBody>
                  <a:tcPr/>
                </a:tc>
                <a:tc>
                  <a:txBody>
                    <a:bodyPr/>
                    <a:lstStyle/>
                    <a:p>
                      <a:r>
                        <a:rPr lang="en-US" sz="1700" dirty="0" smtClean="0"/>
                        <a:t>Incident</a:t>
                      </a:r>
                      <a:r>
                        <a:rPr lang="en-US" sz="1700" baseline="0" dirty="0" smtClean="0"/>
                        <a:t> response, network security outsourcing, board accountability</a:t>
                      </a:r>
                      <a:endParaRPr lang="en-US" sz="1700" dirty="0"/>
                    </a:p>
                  </a:txBody>
                  <a:tcPr/>
                </a:tc>
                <a:tc>
                  <a:txBody>
                    <a:bodyPr/>
                    <a:lstStyle/>
                    <a:p>
                      <a:r>
                        <a:rPr lang="en-US" sz="1700" dirty="0" smtClean="0"/>
                        <a:t>Traditional</a:t>
                      </a:r>
                      <a:r>
                        <a:rPr lang="en-US" sz="1700" baseline="0" dirty="0" smtClean="0"/>
                        <a:t> teaching case</a:t>
                      </a:r>
                      <a:endParaRPr lang="en-US" sz="1700" dirty="0"/>
                    </a:p>
                  </a:txBody>
                  <a:tcPr/>
                </a:tc>
                <a:tc>
                  <a:txBody>
                    <a:bodyPr/>
                    <a:lstStyle/>
                    <a:p>
                      <a:r>
                        <a:rPr lang="en-US" sz="1700" dirty="0" smtClean="0"/>
                        <a:t>Retail</a:t>
                      </a:r>
                      <a:endParaRPr lang="en-US" sz="1700" dirty="0"/>
                    </a:p>
                  </a:txBody>
                  <a:tcPr/>
                </a:tc>
                <a:extLst>
                  <a:ext uri="{0D108BD9-81ED-4DB2-BD59-A6C34878D82A}">
                    <a16:rowId xmlns:a16="http://schemas.microsoft.com/office/drawing/2014/main" val="3074103805"/>
                  </a:ext>
                </a:extLst>
              </a:tr>
              <a:tr h="630338">
                <a:tc>
                  <a:txBody>
                    <a:bodyPr/>
                    <a:lstStyle/>
                    <a:p>
                      <a:r>
                        <a:rPr lang="en-US" sz="1700" dirty="0" smtClean="0"/>
                        <a:t>Security Breach at TJX (2008)</a:t>
                      </a:r>
                      <a:endParaRPr lang="en-US" sz="1700" dirty="0"/>
                    </a:p>
                  </a:txBody>
                  <a:tcPr/>
                </a:tc>
                <a:tc>
                  <a:txBody>
                    <a:bodyPr/>
                    <a:lstStyle/>
                    <a:p>
                      <a:r>
                        <a:rPr lang="en-US" sz="1700" dirty="0" smtClean="0"/>
                        <a:t>Ivey</a:t>
                      </a:r>
                      <a:endParaRPr lang="en-US" sz="1700" dirty="0"/>
                    </a:p>
                  </a:txBody>
                  <a:tcPr/>
                </a:tc>
                <a:tc>
                  <a:txBody>
                    <a:bodyPr/>
                    <a:lstStyle/>
                    <a:p>
                      <a:r>
                        <a:rPr lang="en-US" sz="1700" dirty="0" smtClean="0"/>
                        <a:t>Network security,</a:t>
                      </a:r>
                      <a:r>
                        <a:rPr lang="en-US" sz="1700" baseline="0" dirty="0" smtClean="0"/>
                        <a:t> encryption</a:t>
                      </a:r>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smtClean="0"/>
                        <a:t>Traditional</a:t>
                      </a:r>
                      <a:r>
                        <a:rPr lang="en-US" sz="1700" baseline="0" dirty="0" smtClean="0"/>
                        <a:t> teaching case</a:t>
                      </a:r>
                      <a:endParaRPr lang="en-US" sz="1700" dirty="0" smtClean="0"/>
                    </a:p>
                  </a:txBody>
                  <a:tcPr/>
                </a:tc>
                <a:tc>
                  <a:txBody>
                    <a:bodyPr/>
                    <a:lstStyle/>
                    <a:p>
                      <a:r>
                        <a:rPr lang="en-US" sz="1700" dirty="0" smtClean="0"/>
                        <a:t>Retail</a:t>
                      </a:r>
                      <a:endParaRPr lang="en-US" sz="1700" dirty="0"/>
                    </a:p>
                  </a:txBody>
                  <a:tcPr/>
                </a:tc>
                <a:extLst>
                  <a:ext uri="{0D108BD9-81ED-4DB2-BD59-A6C34878D82A}">
                    <a16:rowId xmlns:a16="http://schemas.microsoft.com/office/drawing/2014/main" val="165289685"/>
                  </a:ext>
                </a:extLst>
              </a:tr>
              <a:tr h="1166126">
                <a:tc>
                  <a:txBody>
                    <a:bodyPr/>
                    <a:lstStyle/>
                    <a:p>
                      <a:r>
                        <a:rPr lang="en-US" sz="1700" dirty="0" smtClean="0"/>
                        <a:t>A high performance computer cluster under attack: The Titan incident (2015)</a:t>
                      </a:r>
                      <a:endParaRPr lang="en-US" sz="1700" dirty="0"/>
                    </a:p>
                  </a:txBody>
                  <a:tcPr/>
                </a:tc>
                <a:tc>
                  <a:txBody>
                    <a:bodyPr/>
                    <a:lstStyle/>
                    <a:p>
                      <a:r>
                        <a:rPr lang="en-US" sz="1700" dirty="0" smtClean="0"/>
                        <a:t>JIT-TC</a:t>
                      </a:r>
                      <a:endParaRPr lang="en-US" sz="1700" dirty="0"/>
                    </a:p>
                  </a:txBody>
                  <a:tcPr/>
                </a:tc>
                <a:tc>
                  <a:txBody>
                    <a:bodyPr/>
                    <a:lstStyle/>
                    <a:p>
                      <a:r>
                        <a:rPr lang="en-US" sz="1700" dirty="0" smtClean="0"/>
                        <a:t>Incident</a:t>
                      </a:r>
                      <a:r>
                        <a:rPr lang="en-US" sz="1700" baseline="0" dirty="0" smtClean="0"/>
                        <a:t> response, vulnerability assessment</a:t>
                      </a:r>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smtClean="0"/>
                        <a:t>Traditional</a:t>
                      </a:r>
                      <a:r>
                        <a:rPr lang="en-US" sz="1700" baseline="0" dirty="0" smtClean="0"/>
                        <a:t> teaching case</a:t>
                      </a:r>
                      <a:endParaRPr lang="en-US" sz="1700" dirty="0" smtClean="0"/>
                    </a:p>
                  </a:txBody>
                  <a:tcPr/>
                </a:tc>
                <a:tc>
                  <a:txBody>
                    <a:bodyPr/>
                    <a:lstStyle/>
                    <a:p>
                      <a:r>
                        <a:rPr lang="en-US" sz="1700" dirty="0" smtClean="0"/>
                        <a:t>Higher education</a:t>
                      </a:r>
                      <a:endParaRPr lang="en-US" sz="1700" dirty="0"/>
                    </a:p>
                  </a:txBody>
                  <a:tcPr/>
                </a:tc>
                <a:extLst>
                  <a:ext uri="{0D108BD9-81ED-4DB2-BD59-A6C34878D82A}">
                    <a16:rowId xmlns:a16="http://schemas.microsoft.com/office/drawing/2014/main" val="4256908230"/>
                  </a:ext>
                </a:extLst>
              </a:tr>
              <a:tr h="630338">
                <a:tc>
                  <a:txBody>
                    <a:bodyPr/>
                    <a:lstStyle/>
                    <a:p>
                      <a:r>
                        <a:rPr lang="en-US" sz="1700" dirty="0" smtClean="0"/>
                        <a:t>iPremier (A): Denial of Service (2009)</a:t>
                      </a:r>
                      <a:endParaRPr lang="en-US" sz="1700" dirty="0"/>
                    </a:p>
                  </a:txBody>
                  <a:tcPr/>
                </a:tc>
                <a:tc>
                  <a:txBody>
                    <a:bodyPr/>
                    <a:lstStyle/>
                    <a:p>
                      <a:r>
                        <a:rPr lang="en-US" sz="1700" dirty="0" smtClean="0"/>
                        <a:t>Harvard</a:t>
                      </a:r>
                      <a:endParaRPr lang="en-US" sz="1700" dirty="0"/>
                    </a:p>
                  </a:txBody>
                  <a:tcPr/>
                </a:tc>
                <a:tc>
                  <a:txBody>
                    <a:bodyPr/>
                    <a:lstStyle/>
                    <a:p>
                      <a:r>
                        <a:rPr lang="en-US" sz="1700" dirty="0" smtClean="0"/>
                        <a:t>Incident response, DDOS, outsourcing</a:t>
                      </a:r>
                      <a:endParaRPr lang="en-US" sz="1700" dirty="0"/>
                    </a:p>
                  </a:txBody>
                  <a:tcPr/>
                </a:tc>
                <a:tc>
                  <a:txBody>
                    <a:bodyPr/>
                    <a:lstStyle/>
                    <a:p>
                      <a:r>
                        <a:rPr lang="en-US" sz="1700" dirty="0" smtClean="0"/>
                        <a:t>Graphic novel</a:t>
                      </a:r>
                      <a:endParaRPr lang="en-US" sz="1700" dirty="0"/>
                    </a:p>
                  </a:txBody>
                  <a:tcPr/>
                </a:tc>
                <a:tc>
                  <a:txBody>
                    <a:bodyPr/>
                    <a:lstStyle/>
                    <a:p>
                      <a:r>
                        <a:rPr lang="en-US" sz="1700" dirty="0" smtClean="0"/>
                        <a:t>Retail</a:t>
                      </a:r>
                      <a:endParaRPr lang="en-US" sz="1700" dirty="0"/>
                    </a:p>
                  </a:txBody>
                  <a:tcPr/>
                </a:tc>
                <a:extLst>
                  <a:ext uri="{0D108BD9-81ED-4DB2-BD59-A6C34878D82A}">
                    <a16:rowId xmlns:a16="http://schemas.microsoft.com/office/drawing/2014/main" val="1616057962"/>
                  </a:ext>
                </a:extLst>
              </a:tr>
              <a:tr h="630338">
                <a:tc>
                  <a:txBody>
                    <a:bodyPr/>
                    <a:lstStyle/>
                    <a:p>
                      <a:r>
                        <a:rPr lang="en-US" sz="1700" dirty="0" smtClean="0"/>
                        <a:t>Intel Corp – Bring Your Own Device (2013)</a:t>
                      </a:r>
                      <a:endParaRPr lang="en-US" sz="1700" dirty="0"/>
                    </a:p>
                  </a:txBody>
                  <a:tcPr/>
                </a:tc>
                <a:tc>
                  <a:txBody>
                    <a:bodyPr/>
                    <a:lstStyle/>
                    <a:p>
                      <a:r>
                        <a:rPr lang="en-US" sz="1700" dirty="0" smtClean="0"/>
                        <a:t>Ivey</a:t>
                      </a:r>
                      <a:endParaRPr lang="en-US" sz="1700" dirty="0"/>
                    </a:p>
                  </a:txBody>
                  <a:tcPr/>
                </a:tc>
                <a:tc>
                  <a:txBody>
                    <a:bodyPr/>
                    <a:lstStyle/>
                    <a:p>
                      <a:r>
                        <a:rPr lang="en-US" sz="1700" dirty="0" smtClean="0"/>
                        <a:t>BYOD, policy management</a:t>
                      </a:r>
                      <a:endParaRPr lang="en-US" sz="17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smtClean="0"/>
                        <a:t>Traditional</a:t>
                      </a:r>
                      <a:r>
                        <a:rPr lang="en-US" sz="1700" baseline="0" dirty="0" smtClean="0"/>
                        <a:t> teaching case</a:t>
                      </a:r>
                      <a:endParaRPr lang="en-US" sz="1700" dirty="0" smtClean="0"/>
                    </a:p>
                  </a:txBody>
                  <a:tcPr/>
                </a:tc>
                <a:tc>
                  <a:txBody>
                    <a:bodyPr/>
                    <a:lstStyle/>
                    <a:p>
                      <a:r>
                        <a:rPr lang="en-US" sz="1700" dirty="0" smtClean="0"/>
                        <a:t>Technology</a:t>
                      </a:r>
                      <a:endParaRPr lang="en-US" sz="1700" dirty="0"/>
                    </a:p>
                  </a:txBody>
                  <a:tcPr/>
                </a:tc>
                <a:extLst>
                  <a:ext uri="{0D108BD9-81ED-4DB2-BD59-A6C34878D82A}">
                    <a16:rowId xmlns:a16="http://schemas.microsoft.com/office/drawing/2014/main" val="4246678736"/>
                  </a:ext>
                </a:extLst>
              </a:tr>
              <a:tr h="898232">
                <a:tc>
                  <a:txBody>
                    <a:bodyPr/>
                    <a:lstStyle/>
                    <a:p>
                      <a:r>
                        <a:rPr lang="en-US" sz="1700" dirty="0" smtClean="0"/>
                        <a:t>IT Management Simulation: Cyber Attack! (2018)</a:t>
                      </a:r>
                      <a:endParaRPr lang="en-US" sz="1700" dirty="0"/>
                    </a:p>
                  </a:txBody>
                  <a:tcPr/>
                </a:tc>
                <a:tc>
                  <a:txBody>
                    <a:bodyPr/>
                    <a:lstStyle/>
                    <a:p>
                      <a:r>
                        <a:rPr lang="en-US" sz="1700" dirty="0" smtClean="0"/>
                        <a:t>Harvard</a:t>
                      </a:r>
                      <a:endParaRPr lang="en-US" sz="1700" dirty="0"/>
                    </a:p>
                  </a:txBody>
                  <a:tcPr/>
                </a:tc>
                <a:tc>
                  <a:txBody>
                    <a:bodyPr/>
                    <a:lstStyle/>
                    <a:p>
                      <a:r>
                        <a:rPr lang="en-US" sz="1700" dirty="0" smtClean="0"/>
                        <a:t>Incident</a:t>
                      </a:r>
                      <a:r>
                        <a:rPr lang="en-US" sz="1700" baseline="0" dirty="0" smtClean="0"/>
                        <a:t> response</a:t>
                      </a:r>
                      <a:endParaRPr lang="en-US" sz="1700" dirty="0"/>
                    </a:p>
                  </a:txBody>
                  <a:tcPr/>
                </a:tc>
                <a:tc>
                  <a:txBody>
                    <a:bodyPr/>
                    <a:lstStyle/>
                    <a:p>
                      <a:r>
                        <a:rPr lang="en-US" sz="1700" dirty="0" smtClean="0"/>
                        <a:t>Online simulation</a:t>
                      </a:r>
                      <a:endParaRPr lang="en-US" sz="1700" dirty="0"/>
                    </a:p>
                  </a:txBody>
                  <a:tcPr/>
                </a:tc>
                <a:tc>
                  <a:txBody>
                    <a:bodyPr/>
                    <a:lstStyle/>
                    <a:p>
                      <a:r>
                        <a:rPr lang="en-US" sz="1700" dirty="0" smtClean="0"/>
                        <a:t>Retail</a:t>
                      </a:r>
                      <a:endParaRPr lang="en-US" sz="1700" dirty="0"/>
                    </a:p>
                  </a:txBody>
                  <a:tcPr/>
                </a:tc>
                <a:extLst>
                  <a:ext uri="{0D108BD9-81ED-4DB2-BD59-A6C34878D82A}">
                    <a16:rowId xmlns:a16="http://schemas.microsoft.com/office/drawing/2014/main" val="7275925"/>
                  </a:ext>
                </a:extLst>
              </a:tr>
              <a:tr h="630338">
                <a:tc>
                  <a:txBody>
                    <a:bodyPr/>
                    <a:lstStyle/>
                    <a:p>
                      <a:r>
                        <a:rPr lang="en-US" sz="1700" dirty="0" smtClean="0"/>
                        <a:t>CareGroup (2005)</a:t>
                      </a:r>
                      <a:endParaRPr lang="en-US" sz="1700" dirty="0"/>
                    </a:p>
                  </a:txBody>
                  <a:tcPr/>
                </a:tc>
                <a:tc>
                  <a:txBody>
                    <a:bodyPr/>
                    <a:lstStyle/>
                    <a:p>
                      <a:r>
                        <a:rPr lang="en-US" sz="1700" dirty="0" smtClean="0"/>
                        <a:t>Harvard</a:t>
                      </a:r>
                      <a:endParaRPr lang="en-US" sz="1700" dirty="0"/>
                    </a:p>
                  </a:txBody>
                  <a:tcPr/>
                </a:tc>
                <a:tc>
                  <a:txBody>
                    <a:bodyPr/>
                    <a:lstStyle/>
                    <a:p>
                      <a:r>
                        <a:rPr lang="en-US" sz="1700" dirty="0" smtClean="0"/>
                        <a:t>Incident</a:t>
                      </a:r>
                      <a:r>
                        <a:rPr lang="en-US" sz="1700" baseline="0" dirty="0" smtClean="0"/>
                        <a:t> response, policy management</a:t>
                      </a:r>
                      <a:endParaRPr lang="en-US" sz="1700" dirty="0"/>
                    </a:p>
                  </a:txBody>
                  <a:tcPr/>
                </a:tc>
                <a:tc>
                  <a:txBody>
                    <a:bodyPr/>
                    <a:lstStyle/>
                    <a:p>
                      <a:r>
                        <a:rPr lang="en-US" sz="1700" dirty="0" smtClean="0"/>
                        <a:t>Traditional</a:t>
                      </a:r>
                      <a:r>
                        <a:rPr lang="en-US" sz="1700" baseline="0" dirty="0" smtClean="0"/>
                        <a:t> case</a:t>
                      </a:r>
                      <a:endParaRPr lang="en-US" sz="1700" dirty="0"/>
                    </a:p>
                  </a:txBody>
                  <a:tcPr/>
                </a:tc>
                <a:tc>
                  <a:txBody>
                    <a:bodyPr/>
                    <a:lstStyle/>
                    <a:p>
                      <a:r>
                        <a:rPr lang="en-US" sz="1700" dirty="0" smtClean="0"/>
                        <a:t>Healthcare</a:t>
                      </a:r>
                      <a:endParaRPr lang="en-US" sz="1700" dirty="0"/>
                    </a:p>
                  </a:txBody>
                  <a:tcPr/>
                </a:tc>
                <a:extLst>
                  <a:ext uri="{0D108BD9-81ED-4DB2-BD59-A6C34878D82A}">
                    <a16:rowId xmlns:a16="http://schemas.microsoft.com/office/drawing/2014/main" val="676848521"/>
                  </a:ext>
                </a:extLst>
              </a:tr>
            </a:tbl>
          </a:graphicData>
        </a:graphic>
      </p:graphicFrame>
      <p:sp>
        <p:nvSpPr>
          <p:cNvPr id="3" name="Title 2"/>
          <p:cNvSpPr>
            <a:spLocks noGrp="1"/>
          </p:cNvSpPr>
          <p:nvPr>
            <p:ph type="title"/>
          </p:nvPr>
        </p:nvSpPr>
        <p:spPr/>
        <p:txBody>
          <a:bodyPr/>
          <a:lstStyle/>
          <a:p>
            <a:r>
              <a:rPr lang="en-US" dirty="0"/>
              <a:t>Teaching Materials: Case Studies</a:t>
            </a:r>
          </a:p>
        </p:txBody>
      </p:sp>
    </p:spTree>
    <p:extLst>
      <p:ext uri="{BB962C8B-B14F-4D97-AF65-F5344CB8AC3E}">
        <p14:creationId xmlns:p14="http://schemas.microsoft.com/office/powerpoint/2010/main" val="858267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458200" cy="5410200"/>
          </a:xfrm>
        </p:spPr>
        <p:txBody>
          <a:bodyPr>
            <a:normAutofit fontScale="85000" lnSpcReduction="20000"/>
          </a:bodyPr>
          <a:lstStyle/>
          <a:p>
            <a:pPr marL="624078" indent="-514350">
              <a:buFont typeface="+mj-lt"/>
              <a:buAutoNum type="arabicPeriod"/>
            </a:pPr>
            <a:r>
              <a:rPr lang="en-US" dirty="0" smtClean="0"/>
              <a:t>Students log in to HBP and open the simulation tool.</a:t>
            </a:r>
          </a:p>
          <a:p>
            <a:pPr marL="624078" indent="-514350">
              <a:buFont typeface="+mj-lt"/>
              <a:buAutoNum type="arabicPeriod"/>
            </a:pPr>
            <a:endParaRPr lang="en-US" dirty="0" smtClean="0"/>
          </a:p>
          <a:p>
            <a:pPr marL="624078" indent="-514350">
              <a:buFont typeface="+mj-lt"/>
              <a:buAutoNum type="arabicPeriod"/>
            </a:pPr>
            <a:r>
              <a:rPr lang="en-US" dirty="0" smtClean="0"/>
              <a:t>Students are provided with some background information on the organization, employees, etc., as well as a brief tutorial on the simulation interface.</a:t>
            </a:r>
          </a:p>
          <a:p>
            <a:pPr marL="624078" indent="-514350">
              <a:buFont typeface="+mj-lt"/>
              <a:buAutoNum type="arabicPeriod"/>
            </a:pPr>
            <a:endParaRPr lang="en-US" dirty="0" smtClean="0"/>
          </a:p>
          <a:p>
            <a:pPr marL="624078" indent="-514350">
              <a:buFont typeface="+mj-lt"/>
              <a:buAutoNum type="arabicPeriod"/>
            </a:pPr>
            <a:r>
              <a:rPr lang="en-US" dirty="0" smtClean="0"/>
              <a:t>Students participate (independently) in a simulated, 20-minute ‘event’ where they act in the role of CTO. They receive a series of calls from staff that provide them with information on an ongoing cyber incident and they are required to make choices on how to respond. Depending on the paths chosen, more or less information will be revealed on what is actually occurring.</a:t>
            </a:r>
          </a:p>
          <a:p>
            <a:pPr marL="624078" indent="-514350">
              <a:buFont typeface="+mj-lt"/>
              <a:buAutoNum type="arabicPeriod"/>
            </a:pPr>
            <a:endParaRPr lang="en-US" dirty="0"/>
          </a:p>
          <a:p>
            <a:pPr marL="624078" indent="-514350">
              <a:buFont typeface="+mj-lt"/>
              <a:buAutoNum type="arabicPeriod"/>
            </a:pPr>
            <a:r>
              <a:rPr lang="en-US" dirty="0" smtClean="0"/>
              <a:t>Following the activity, students complete a short survey on what they think actually happened, then compose a short statement to industry analysts on the incident. Students then provide anonymous feedback on the statements of other students.</a:t>
            </a:r>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An Example: Cyber Attack!</a:t>
            </a:r>
            <a:endParaRPr lang="en-US" dirty="0"/>
          </a:p>
        </p:txBody>
      </p:sp>
    </p:spTree>
    <p:extLst>
      <p:ext uri="{BB962C8B-B14F-4D97-AF65-F5344CB8AC3E}">
        <p14:creationId xmlns:p14="http://schemas.microsoft.com/office/powerpoint/2010/main" val="306132509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ustom 1">
      <a:dk1>
        <a:sysClr val="windowText" lastClr="000000"/>
      </a:dk1>
      <a:lt1>
        <a:sysClr val="window" lastClr="FFFFFF"/>
      </a:lt1>
      <a:dk2>
        <a:srgbClr val="04617B"/>
      </a:dk2>
      <a:lt2>
        <a:srgbClr val="DBF5F9"/>
      </a:lt2>
      <a:accent1>
        <a:srgbClr val="009DD9"/>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3668</TotalTime>
  <Words>1345</Words>
  <Application>Microsoft Office PowerPoint</Application>
  <PresentationFormat>On-screen Show (4:3)</PresentationFormat>
  <Paragraphs>168</Paragraphs>
  <Slides>15</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Adobe Gurmukhi</vt:lpstr>
      <vt:lpstr>Arial</vt:lpstr>
      <vt:lpstr>Calibri</vt:lpstr>
      <vt:lpstr>Calibri Light</vt:lpstr>
      <vt:lpstr>Verdana</vt:lpstr>
      <vt:lpstr>Wingdings 2</vt:lpstr>
      <vt:lpstr>Wingdings 3</vt:lpstr>
      <vt:lpstr>1_Office Theme</vt:lpstr>
      <vt:lpstr>Concourse</vt:lpstr>
      <vt:lpstr>PowerPoint Presentation</vt:lpstr>
      <vt:lpstr>PowerPoint Presentation</vt:lpstr>
      <vt:lpstr>Background</vt:lpstr>
      <vt:lpstr>Teaching Cybersecurity</vt:lpstr>
      <vt:lpstr>Key (Risk Management-Oriented) Cybersecurity Class Topics</vt:lpstr>
      <vt:lpstr>Class Structure &amp; Approach</vt:lpstr>
      <vt:lpstr>Teaching Objectives (Grad Cybersecurity Class)</vt:lpstr>
      <vt:lpstr>Teaching Materials: Case Studies</vt:lpstr>
      <vt:lpstr>An Example: Cyber Attack!</vt:lpstr>
      <vt:lpstr>An Example: Cyber Attack!</vt:lpstr>
      <vt:lpstr>Teaching Materials</vt:lpstr>
      <vt:lpstr>An Example: Recovering IT in a Disaster</vt:lpstr>
      <vt:lpstr>Teaching Cybersecurity: Key Challenges</vt:lpstr>
      <vt:lpstr>Teaching Cybersecurity: Helpful Tips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Bemis</dc:creator>
  <cp:lastModifiedBy>Cram, W. Alec</cp:lastModifiedBy>
  <cp:revision>464</cp:revision>
  <dcterms:created xsi:type="dcterms:W3CDTF">2012-08-23T00:26:55Z</dcterms:created>
  <dcterms:modified xsi:type="dcterms:W3CDTF">2019-05-19T23:43:38Z</dcterms:modified>
</cp:coreProperties>
</file>